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71" r:id="rId5"/>
    <p:sldId id="321" r:id="rId6"/>
    <p:sldId id="259" r:id="rId7"/>
    <p:sldId id="275" r:id="rId8"/>
    <p:sldId id="322" r:id="rId9"/>
    <p:sldId id="323" r:id="rId10"/>
    <p:sldId id="277" r:id="rId11"/>
    <p:sldId id="276" r:id="rId12"/>
    <p:sldId id="279" r:id="rId13"/>
    <p:sldId id="330" r:id="rId14"/>
    <p:sldId id="326" r:id="rId15"/>
    <p:sldId id="327" r:id="rId16"/>
    <p:sldId id="324" r:id="rId17"/>
    <p:sldId id="280" r:id="rId18"/>
    <p:sldId id="281" r:id="rId19"/>
    <p:sldId id="262" r:id="rId20"/>
    <p:sldId id="334" r:id="rId21"/>
    <p:sldId id="282" r:id="rId22"/>
    <p:sldId id="283" r:id="rId23"/>
    <p:sldId id="278" r:id="rId24"/>
    <p:sldId id="284" r:id="rId25"/>
    <p:sldId id="303" r:id="rId26"/>
    <p:sldId id="285" r:id="rId27"/>
    <p:sldId id="328" r:id="rId28"/>
    <p:sldId id="329" r:id="rId29"/>
    <p:sldId id="286" r:id="rId30"/>
    <p:sldId id="289" r:id="rId31"/>
    <p:sldId id="332" r:id="rId32"/>
    <p:sldId id="331" r:id="rId33"/>
    <p:sldId id="333" r:id="rId34"/>
    <p:sldId id="270" r:id="rId35"/>
  </p:sldIdLst>
  <p:sldSz cx="18288000" cy="10287000"/>
  <p:notesSz cx="6950075" cy="9236075"/>
  <p:embeddedFontLst>
    <p:embeddedFont>
      <p:font typeface="Arabic Typesetting" panose="03020402040406030203" pitchFamily="66" charset="-78"/>
      <p:regular r:id="rId37"/>
    </p:embeddedFont>
    <p:embeddedFont>
      <p:font typeface="Calibri" panose="020F0502020204030204" pitchFamily="34" charset="0"/>
      <p:regular r:id="rId38"/>
      <p:bold r:id="rId39"/>
      <p:italic r:id="rId40"/>
      <p:boldItalic r:id="rId41"/>
    </p:embeddedFont>
    <p:embeddedFont>
      <p:font typeface="Gill Sans MT" panose="020B0502020104020203" pitchFamily="34" charset="0"/>
      <p:regular r:id="rId42"/>
      <p:bold r:id="rId43"/>
      <p:italic r:id="rId44"/>
      <p:boldItalic r:id="rId45"/>
    </p:embeddedFont>
    <p:embeddedFont>
      <p:font typeface="Poppins Bold" panose="020B0604020202020204" charset="0"/>
      <p:regular r:id="rId46"/>
    </p:embeddedFont>
    <p:embeddedFont>
      <p:font typeface="Traditional Arabic" panose="02020603050405020304" pitchFamily="18" charset="-78"/>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26" autoAdjust="0"/>
  </p:normalViewPr>
  <p:slideViewPr>
    <p:cSldViewPr>
      <p:cViewPr varScale="1">
        <p:scale>
          <a:sx n="55" d="100"/>
          <a:sy n="55" d="100"/>
        </p:scale>
        <p:origin x="202"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1T12:45:12.740" idx="1">
    <p:pos x="12870" y="-465"/>
    <p:text>نشاط</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54334-75DA-4ED0-8853-0EDFE413DC1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E8991B4-3DFD-4EB5-85E7-D50627CBC41E}">
      <dgm:prSet phldrT="[نص]" custT="1"/>
      <dgm:spPr>
        <a:solidFill>
          <a:srgbClr val="FF0000"/>
        </a:solidFill>
      </dgm:spPr>
      <dgm:t>
        <a:bodyPr/>
        <a:lstStyle/>
        <a:p>
          <a:pPr algn="ctr"/>
          <a:r>
            <a:rPr lang="ar-IQ" sz="4000" b="1" dirty="0"/>
            <a:t>1- التعلم الحركي :يعني كيف يتعلم الفرد المهارات وماهي المتغيرات التي تؤثر على عملية التعلم  </a:t>
          </a:r>
          <a:endParaRPr lang="en-US" sz="4000" b="1" dirty="0"/>
        </a:p>
      </dgm:t>
    </dgm:pt>
    <dgm:pt modelId="{2BC39EDC-C553-4231-8E43-137671B1AB5C}" type="parTrans" cxnId="{91E9D751-97BE-4723-B37B-AACE6F3DB381}">
      <dgm:prSet/>
      <dgm:spPr/>
      <dgm:t>
        <a:bodyPr/>
        <a:lstStyle/>
        <a:p>
          <a:endParaRPr lang="en-US"/>
        </a:p>
      </dgm:t>
    </dgm:pt>
    <dgm:pt modelId="{B91A3AB5-AEE0-4EF7-8EC4-4BE736AA464C}" type="sibTrans" cxnId="{91E9D751-97BE-4723-B37B-AACE6F3DB381}">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FC69D609-9829-41C6-A5B9-C2D1DA3D83B6}">
      <dgm:prSet phldrT="[نص]" custT="1"/>
      <dgm:spPr>
        <a:solidFill>
          <a:srgbClr val="FFFF00"/>
        </a:solidFill>
      </dgm:spPr>
      <dgm:t>
        <a:bodyPr/>
        <a:lstStyle/>
        <a:p>
          <a:pPr algn="r"/>
          <a:r>
            <a:rPr lang="ar-IQ" sz="4000" b="1" cap="none" spc="0" dirty="0">
              <a:ln w="0"/>
              <a:solidFill>
                <a:schemeClr val="tx1"/>
              </a:solidFill>
              <a:effectLst>
                <a:outerShdw blurRad="38100" dist="19050" dir="2700000" algn="tl" rotWithShape="0">
                  <a:schemeClr val="dk1">
                    <a:alpha val="40000"/>
                  </a:schemeClr>
                </a:outerShdw>
              </a:effectLst>
            </a:rPr>
            <a:t>2- التحكم الحركي : فيعتمد على النظريات والنماذج التي تفسر التحكم في المهارات الحركية في ضوء متطلبات كل مهارة حتى تؤدي بنجاح .</a:t>
          </a:r>
          <a:endParaRPr lang="en-US" sz="4000" b="1" cap="none" spc="0" dirty="0">
            <a:ln w="0"/>
            <a:solidFill>
              <a:schemeClr val="tx1"/>
            </a:solidFill>
            <a:effectLst>
              <a:outerShdw blurRad="38100" dist="19050" dir="2700000" algn="tl" rotWithShape="0">
                <a:schemeClr val="dk1">
                  <a:alpha val="40000"/>
                </a:schemeClr>
              </a:outerShdw>
            </a:effectLst>
          </a:endParaRPr>
        </a:p>
      </dgm:t>
    </dgm:pt>
    <dgm:pt modelId="{D4107F84-78CF-4803-89E5-7F913B5A397B}" type="parTrans" cxnId="{A9FBD568-3662-4ACF-B6C2-E30814311B6F}">
      <dgm:prSet/>
      <dgm:spPr/>
      <dgm:t>
        <a:bodyPr/>
        <a:lstStyle/>
        <a:p>
          <a:endParaRPr lang="en-US"/>
        </a:p>
      </dgm:t>
    </dgm:pt>
    <dgm:pt modelId="{1F5E2303-2595-436D-B0FC-87EB0B4D01B8}" type="sibTrans" cxnId="{A9FBD568-3662-4ACF-B6C2-E30814311B6F}">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en-US"/>
        </a:p>
      </dgm:t>
    </dgm:pt>
    <dgm:pt modelId="{7E166FE5-1B34-45ED-8251-18198E474BC0}">
      <dgm:prSet phldrT="[نص]" custT="1"/>
      <dgm:spPr>
        <a:solidFill>
          <a:srgbClr val="00B050"/>
        </a:solidFill>
      </dgm:spPr>
      <dgm:t>
        <a:bodyPr/>
        <a:lstStyle/>
        <a:p>
          <a:pPr algn="ctr"/>
          <a:r>
            <a:rPr lang="ar-IQ" sz="4400" b="1" cap="none" spc="0" dirty="0">
              <a:ln w="0"/>
              <a:solidFill>
                <a:schemeClr val="bg1"/>
              </a:solidFill>
              <a:effectLst>
                <a:outerShdw blurRad="38100" dist="19050" dir="2700000" algn="tl" rotWithShape="0">
                  <a:schemeClr val="dk1">
                    <a:alpha val="40000"/>
                  </a:schemeClr>
                </a:outerShdw>
              </a:effectLst>
            </a:rPr>
            <a:t>النمو الحركي : فيه يتم ربط كيفية تعلم المهارات والسبل لتنميتها </a:t>
          </a:r>
          <a:endParaRPr lang="en-US" sz="4400" b="1" cap="none" spc="0" dirty="0">
            <a:ln w="0"/>
            <a:solidFill>
              <a:schemeClr val="bg1"/>
            </a:solidFill>
            <a:effectLst>
              <a:outerShdw blurRad="38100" dist="19050" dir="2700000" algn="tl" rotWithShape="0">
                <a:schemeClr val="dk1">
                  <a:alpha val="40000"/>
                </a:schemeClr>
              </a:outerShdw>
            </a:effectLst>
          </a:endParaRPr>
        </a:p>
      </dgm:t>
    </dgm:pt>
    <dgm:pt modelId="{BF5B907A-02FA-46C8-8B71-63EFAC706D4F}" type="parTrans" cxnId="{AE7A7EB8-0123-46C0-AC0B-78A289A874B3}">
      <dgm:prSet/>
      <dgm:spPr/>
      <dgm:t>
        <a:bodyPr/>
        <a:lstStyle/>
        <a:p>
          <a:endParaRPr lang="en-US"/>
        </a:p>
      </dgm:t>
    </dgm:pt>
    <dgm:pt modelId="{0E3DF989-8119-46D9-BC59-C9C5271150C8}" type="sibTrans" cxnId="{AE7A7EB8-0123-46C0-AC0B-78A289A874B3}">
      <dgm:prSet/>
      <dgm:spPr/>
      <dgm:t>
        <a:bodyPr/>
        <a:lstStyle/>
        <a:p>
          <a:endParaRPr lang="en-US"/>
        </a:p>
      </dgm:t>
    </dgm:pt>
    <dgm:pt modelId="{6C2F9676-AAF4-43BE-88AD-658C2C0EBEFA}" type="pres">
      <dgm:prSet presAssocID="{DBD54334-75DA-4ED0-8853-0EDFE413DC15}" presName="outerComposite" presStyleCnt="0">
        <dgm:presLayoutVars>
          <dgm:chMax val="5"/>
          <dgm:dir/>
          <dgm:resizeHandles val="exact"/>
        </dgm:presLayoutVars>
      </dgm:prSet>
      <dgm:spPr/>
    </dgm:pt>
    <dgm:pt modelId="{90AF2541-5B14-497D-A037-676755EBCB51}" type="pres">
      <dgm:prSet presAssocID="{DBD54334-75DA-4ED0-8853-0EDFE413DC15}" presName="dummyMaxCanvas" presStyleCnt="0">
        <dgm:presLayoutVars/>
      </dgm:prSet>
      <dgm:spPr/>
    </dgm:pt>
    <dgm:pt modelId="{2E868CA7-DB63-491C-AF56-8A20470D9AAD}" type="pres">
      <dgm:prSet presAssocID="{DBD54334-75DA-4ED0-8853-0EDFE413DC15}" presName="ThreeNodes_1" presStyleLbl="node1" presStyleIdx="0" presStyleCnt="3" custScaleX="84330" custLinFactNeighborX="29894" custLinFactNeighborY="4211">
        <dgm:presLayoutVars>
          <dgm:bulletEnabled val="1"/>
        </dgm:presLayoutVars>
      </dgm:prSet>
      <dgm:spPr/>
    </dgm:pt>
    <dgm:pt modelId="{D44A9D25-DE5A-4DC8-8A36-B038DA36BEF7}" type="pres">
      <dgm:prSet presAssocID="{DBD54334-75DA-4ED0-8853-0EDFE413DC15}" presName="ThreeNodes_2" presStyleLbl="node1" presStyleIdx="1" presStyleCnt="3" custScaleX="102401" custLinFactNeighborX="11893" custLinFactNeighborY="1687">
        <dgm:presLayoutVars>
          <dgm:bulletEnabled val="1"/>
        </dgm:presLayoutVars>
      </dgm:prSet>
      <dgm:spPr/>
    </dgm:pt>
    <dgm:pt modelId="{E35E82E4-CAA5-48FA-ACD8-EA62D2EE745B}" type="pres">
      <dgm:prSet presAssocID="{DBD54334-75DA-4ED0-8853-0EDFE413DC15}" presName="ThreeNodes_3" presStyleLbl="node1" presStyleIdx="2" presStyleCnt="3" custScaleX="117647" custLinFactNeighborX="-5883">
        <dgm:presLayoutVars>
          <dgm:bulletEnabled val="1"/>
        </dgm:presLayoutVars>
      </dgm:prSet>
      <dgm:spPr/>
    </dgm:pt>
    <dgm:pt modelId="{2DDA0749-FCE3-49C4-9812-3AB68E85FDF3}" type="pres">
      <dgm:prSet presAssocID="{DBD54334-75DA-4ED0-8853-0EDFE413DC15}" presName="ThreeConn_1-2" presStyleLbl="fgAccFollowNode1" presStyleIdx="0" presStyleCnt="2" custAng="0" custFlipVert="0" custFlipHor="0" custScaleX="33844" custScaleY="130945" custLinFactX="100000" custLinFactNeighborX="116720" custLinFactNeighborY="5330">
        <dgm:presLayoutVars>
          <dgm:bulletEnabled val="1"/>
        </dgm:presLayoutVars>
      </dgm:prSet>
      <dgm:spPr/>
    </dgm:pt>
    <dgm:pt modelId="{A0A2DC6E-A185-477F-964C-F957DA079A8E}" type="pres">
      <dgm:prSet presAssocID="{DBD54334-75DA-4ED0-8853-0EDFE413DC15}" presName="ThreeConn_2-3" presStyleLbl="fgAccFollowNode1" presStyleIdx="1" presStyleCnt="2" custFlipHor="1" custScaleX="32437" custScaleY="120092" custLinFactX="11888" custLinFactNeighborX="100000" custLinFactNeighborY="23061">
        <dgm:presLayoutVars>
          <dgm:bulletEnabled val="1"/>
        </dgm:presLayoutVars>
      </dgm:prSet>
      <dgm:spPr/>
    </dgm:pt>
    <dgm:pt modelId="{5C6DB59A-4E18-4282-8FC2-B7BE0917546E}" type="pres">
      <dgm:prSet presAssocID="{DBD54334-75DA-4ED0-8853-0EDFE413DC15}" presName="ThreeNodes_1_text" presStyleLbl="node1" presStyleIdx="2" presStyleCnt="3">
        <dgm:presLayoutVars>
          <dgm:bulletEnabled val="1"/>
        </dgm:presLayoutVars>
      </dgm:prSet>
      <dgm:spPr/>
    </dgm:pt>
    <dgm:pt modelId="{CAE1766C-7E7A-4CED-88DB-347E09B16658}" type="pres">
      <dgm:prSet presAssocID="{DBD54334-75DA-4ED0-8853-0EDFE413DC15}" presName="ThreeNodes_2_text" presStyleLbl="node1" presStyleIdx="2" presStyleCnt="3">
        <dgm:presLayoutVars>
          <dgm:bulletEnabled val="1"/>
        </dgm:presLayoutVars>
      </dgm:prSet>
      <dgm:spPr/>
    </dgm:pt>
    <dgm:pt modelId="{69447E94-9E9E-4CC2-A950-7D027572996E}" type="pres">
      <dgm:prSet presAssocID="{DBD54334-75DA-4ED0-8853-0EDFE413DC15}" presName="ThreeNodes_3_text" presStyleLbl="node1" presStyleIdx="2" presStyleCnt="3">
        <dgm:presLayoutVars>
          <dgm:bulletEnabled val="1"/>
        </dgm:presLayoutVars>
      </dgm:prSet>
      <dgm:spPr/>
    </dgm:pt>
  </dgm:ptLst>
  <dgm:cxnLst>
    <dgm:cxn modelId="{AD9BCF30-488F-4EAF-937F-3169C3DEE67B}" type="presOf" srcId="{B91A3AB5-AEE0-4EF7-8EC4-4BE736AA464C}" destId="{2DDA0749-FCE3-49C4-9812-3AB68E85FDF3}" srcOrd="0" destOrd="0" presId="urn:microsoft.com/office/officeart/2005/8/layout/vProcess5"/>
    <dgm:cxn modelId="{A9FBD568-3662-4ACF-B6C2-E30814311B6F}" srcId="{DBD54334-75DA-4ED0-8853-0EDFE413DC15}" destId="{FC69D609-9829-41C6-A5B9-C2D1DA3D83B6}" srcOrd="1" destOrd="0" parTransId="{D4107F84-78CF-4803-89E5-7F913B5A397B}" sibTransId="{1F5E2303-2595-436D-B0FC-87EB0B4D01B8}"/>
    <dgm:cxn modelId="{63310F4A-B960-4B8D-84A5-D9387C401D5E}" type="presOf" srcId="{FC69D609-9829-41C6-A5B9-C2D1DA3D83B6}" destId="{D44A9D25-DE5A-4DC8-8A36-B038DA36BEF7}" srcOrd="0" destOrd="0" presId="urn:microsoft.com/office/officeart/2005/8/layout/vProcess5"/>
    <dgm:cxn modelId="{482F4E4A-38EF-4F60-8E7D-956411F73F95}" type="presOf" srcId="{FE8991B4-3DFD-4EB5-85E7-D50627CBC41E}" destId="{2E868CA7-DB63-491C-AF56-8A20470D9AAD}" srcOrd="0" destOrd="0" presId="urn:microsoft.com/office/officeart/2005/8/layout/vProcess5"/>
    <dgm:cxn modelId="{91E9D751-97BE-4723-B37B-AACE6F3DB381}" srcId="{DBD54334-75DA-4ED0-8853-0EDFE413DC15}" destId="{FE8991B4-3DFD-4EB5-85E7-D50627CBC41E}" srcOrd="0" destOrd="0" parTransId="{2BC39EDC-C553-4231-8E43-137671B1AB5C}" sibTransId="{B91A3AB5-AEE0-4EF7-8EC4-4BE736AA464C}"/>
    <dgm:cxn modelId="{3DA2F195-C39D-4850-BC15-85BBF808356D}" type="presOf" srcId="{1F5E2303-2595-436D-B0FC-87EB0B4D01B8}" destId="{A0A2DC6E-A185-477F-964C-F957DA079A8E}" srcOrd="0" destOrd="0" presId="urn:microsoft.com/office/officeart/2005/8/layout/vProcess5"/>
    <dgm:cxn modelId="{E237159A-BEA2-4AA7-9D96-9C6B8F3CE54A}" type="presOf" srcId="{7E166FE5-1B34-45ED-8251-18198E474BC0}" destId="{E35E82E4-CAA5-48FA-ACD8-EA62D2EE745B}" srcOrd="0" destOrd="0" presId="urn:microsoft.com/office/officeart/2005/8/layout/vProcess5"/>
    <dgm:cxn modelId="{BDD6FE9C-2E41-49A6-93DD-D5106020FBDE}" type="presOf" srcId="{FE8991B4-3DFD-4EB5-85E7-D50627CBC41E}" destId="{5C6DB59A-4E18-4282-8FC2-B7BE0917546E}" srcOrd="1" destOrd="0" presId="urn:microsoft.com/office/officeart/2005/8/layout/vProcess5"/>
    <dgm:cxn modelId="{6EFAFC9F-E9E4-4C7E-9E4B-CF84D894330B}" type="presOf" srcId="{7E166FE5-1B34-45ED-8251-18198E474BC0}" destId="{69447E94-9E9E-4CC2-A950-7D027572996E}" srcOrd="1" destOrd="0" presId="urn:microsoft.com/office/officeart/2005/8/layout/vProcess5"/>
    <dgm:cxn modelId="{AE7A7EB8-0123-46C0-AC0B-78A289A874B3}" srcId="{DBD54334-75DA-4ED0-8853-0EDFE413DC15}" destId="{7E166FE5-1B34-45ED-8251-18198E474BC0}" srcOrd="2" destOrd="0" parTransId="{BF5B907A-02FA-46C8-8B71-63EFAC706D4F}" sibTransId="{0E3DF989-8119-46D9-BC59-C9C5271150C8}"/>
    <dgm:cxn modelId="{4F1630C0-29F3-4515-A825-5D6A77CD108E}" type="presOf" srcId="{DBD54334-75DA-4ED0-8853-0EDFE413DC15}" destId="{6C2F9676-AAF4-43BE-88AD-658C2C0EBEFA}" srcOrd="0" destOrd="0" presId="urn:microsoft.com/office/officeart/2005/8/layout/vProcess5"/>
    <dgm:cxn modelId="{195E80DE-BD69-47BF-B62A-F0B2CE72912C}" type="presOf" srcId="{FC69D609-9829-41C6-A5B9-C2D1DA3D83B6}" destId="{CAE1766C-7E7A-4CED-88DB-347E09B16658}" srcOrd="1" destOrd="0" presId="urn:microsoft.com/office/officeart/2005/8/layout/vProcess5"/>
    <dgm:cxn modelId="{D3F9C408-C106-48BA-B59C-F07014F397C7}" type="presParOf" srcId="{6C2F9676-AAF4-43BE-88AD-658C2C0EBEFA}" destId="{90AF2541-5B14-497D-A037-676755EBCB51}" srcOrd="0" destOrd="0" presId="urn:microsoft.com/office/officeart/2005/8/layout/vProcess5"/>
    <dgm:cxn modelId="{B787B396-C4BC-4902-A7CC-3FD7BA0D6ECE}" type="presParOf" srcId="{6C2F9676-AAF4-43BE-88AD-658C2C0EBEFA}" destId="{2E868CA7-DB63-491C-AF56-8A20470D9AAD}" srcOrd="1" destOrd="0" presId="urn:microsoft.com/office/officeart/2005/8/layout/vProcess5"/>
    <dgm:cxn modelId="{DC72D391-548F-4FA8-88A8-208BC1825C21}" type="presParOf" srcId="{6C2F9676-AAF4-43BE-88AD-658C2C0EBEFA}" destId="{D44A9D25-DE5A-4DC8-8A36-B038DA36BEF7}" srcOrd="2" destOrd="0" presId="urn:microsoft.com/office/officeart/2005/8/layout/vProcess5"/>
    <dgm:cxn modelId="{5A06F0B6-7759-48D6-8373-CE9F3DD4774D}" type="presParOf" srcId="{6C2F9676-AAF4-43BE-88AD-658C2C0EBEFA}" destId="{E35E82E4-CAA5-48FA-ACD8-EA62D2EE745B}" srcOrd="3" destOrd="0" presId="urn:microsoft.com/office/officeart/2005/8/layout/vProcess5"/>
    <dgm:cxn modelId="{56BB71FE-54D4-4E7C-A7DA-1D2AE3B5CBB4}" type="presParOf" srcId="{6C2F9676-AAF4-43BE-88AD-658C2C0EBEFA}" destId="{2DDA0749-FCE3-49C4-9812-3AB68E85FDF3}" srcOrd="4" destOrd="0" presId="urn:microsoft.com/office/officeart/2005/8/layout/vProcess5"/>
    <dgm:cxn modelId="{2DE853F3-AC8F-4BE0-A3BB-68F83881CF8A}" type="presParOf" srcId="{6C2F9676-AAF4-43BE-88AD-658C2C0EBEFA}" destId="{A0A2DC6E-A185-477F-964C-F957DA079A8E}" srcOrd="5" destOrd="0" presId="urn:microsoft.com/office/officeart/2005/8/layout/vProcess5"/>
    <dgm:cxn modelId="{E338ABF3-7D24-49C1-BAF8-BE6FE328E56A}" type="presParOf" srcId="{6C2F9676-AAF4-43BE-88AD-658C2C0EBEFA}" destId="{5C6DB59A-4E18-4282-8FC2-B7BE0917546E}" srcOrd="6" destOrd="0" presId="urn:microsoft.com/office/officeart/2005/8/layout/vProcess5"/>
    <dgm:cxn modelId="{5D4D4951-60BF-4841-98F1-F08B9864994B}" type="presParOf" srcId="{6C2F9676-AAF4-43BE-88AD-658C2C0EBEFA}" destId="{CAE1766C-7E7A-4CED-88DB-347E09B16658}" srcOrd="7" destOrd="0" presId="urn:microsoft.com/office/officeart/2005/8/layout/vProcess5"/>
    <dgm:cxn modelId="{69E50BD7-A6AF-46BF-A470-DA2C0E40A1A3}" type="presParOf" srcId="{6C2F9676-AAF4-43BE-88AD-658C2C0EBEFA}" destId="{69447E94-9E9E-4CC2-A950-7D027572996E}"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68CA7-DB63-491C-AF56-8A20470D9AAD}">
      <dsp:nvSpPr>
        <dsp:cNvPr id="0" name=""/>
        <dsp:cNvSpPr/>
      </dsp:nvSpPr>
      <dsp:spPr>
        <a:xfrm>
          <a:off x="3954462" y="67094"/>
          <a:ext cx="10009280" cy="1593326"/>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ar-IQ" sz="4000" b="1" kern="1200" dirty="0"/>
            <a:t>1- التعلم الحركي :يعني كيف يتعلم الفرد المهارات وماهي المتغيرات التي تؤثر على عملية التعلم  </a:t>
          </a:r>
          <a:endParaRPr lang="en-US" sz="4000" b="1" kern="1200" dirty="0"/>
        </a:p>
      </dsp:txBody>
      <dsp:txXfrm>
        <a:off x="4001129" y="113761"/>
        <a:ext cx="8544749" cy="1499992"/>
      </dsp:txXfrm>
    </dsp:sp>
    <dsp:sp modelId="{D44A9D25-DE5A-4DC8-8A36-B038DA36BEF7}">
      <dsp:nvSpPr>
        <dsp:cNvPr id="0" name=""/>
        <dsp:cNvSpPr/>
      </dsp:nvSpPr>
      <dsp:spPr>
        <a:xfrm>
          <a:off x="1792754" y="1885760"/>
          <a:ext cx="12154160" cy="1593326"/>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r" defTabSz="1778000">
            <a:lnSpc>
              <a:spcPct val="90000"/>
            </a:lnSpc>
            <a:spcBef>
              <a:spcPct val="0"/>
            </a:spcBef>
            <a:spcAft>
              <a:spcPct val="35000"/>
            </a:spcAft>
            <a:buNone/>
          </a:pPr>
          <a:r>
            <a:rPr lang="ar-IQ" sz="4000" b="1" kern="1200" cap="none" spc="0" dirty="0">
              <a:ln w="0"/>
              <a:solidFill>
                <a:schemeClr val="tx1"/>
              </a:solidFill>
              <a:effectLst>
                <a:outerShdw blurRad="38100" dist="19050" dir="2700000" algn="tl" rotWithShape="0">
                  <a:schemeClr val="dk1">
                    <a:alpha val="40000"/>
                  </a:schemeClr>
                </a:outerShdw>
              </a:effectLst>
            </a:rPr>
            <a:t>2- التحكم الحركي : فيعتمد على النظريات والنماذج التي تفسر التحكم في المهارات الحركية في ضوء متطلبات كل مهارة حتى تؤدي بنجاح .</a:t>
          </a:r>
          <a:endParaRPr lang="en-US" sz="4000" b="1" kern="1200" cap="none" spc="0" dirty="0">
            <a:ln w="0"/>
            <a:solidFill>
              <a:schemeClr val="tx1"/>
            </a:solidFill>
            <a:effectLst>
              <a:outerShdw blurRad="38100" dist="19050" dir="2700000" algn="tl" rotWithShape="0">
                <a:schemeClr val="dk1">
                  <a:alpha val="40000"/>
                </a:schemeClr>
              </a:outerShdw>
            </a:effectLst>
          </a:endParaRPr>
        </a:p>
      </dsp:txBody>
      <dsp:txXfrm>
        <a:off x="1839421" y="1932427"/>
        <a:ext cx="9927872" cy="1499992"/>
      </dsp:txXfrm>
    </dsp:sp>
    <dsp:sp modelId="{E35E82E4-CAA5-48FA-ACD8-EA62D2EE745B}">
      <dsp:nvSpPr>
        <dsp:cNvPr id="0" name=""/>
        <dsp:cNvSpPr/>
      </dsp:nvSpPr>
      <dsp:spPr>
        <a:xfrm>
          <a:off x="0" y="3717761"/>
          <a:ext cx="13963736" cy="1593326"/>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ar-IQ" sz="4400" b="1" kern="1200" cap="none" spc="0" dirty="0">
              <a:ln w="0"/>
              <a:solidFill>
                <a:schemeClr val="bg1"/>
              </a:solidFill>
              <a:effectLst>
                <a:outerShdw blurRad="38100" dist="19050" dir="2700000" algn="tl" rotWithShape="0">
                  <a:schemeClr val="dk1">
                    <a:alpha val="40000"/>
                  </a:schemeClr>
                </a:outerShdw>
              </a:effectLst>
            </a:rPr>
            <a:t>النمو الحركي : فيه يتم ربط كيفية تعلم المهارات والسبل لتنميتها </a:t>
          </a:r>
          <a:endParaRPr lang="en-US" sz="4400" b="1" kern="1200" cap="none" spc="0" dirty="0">
            <a:ln w="0"/>
            <a:solidFill>
              <a:schemeClr val="bg1"/>
            </a:solidFill>
            <a:effectLst>
              <a:outerShdw blurRad="38100" dist="19050" dir="2700000" algn="tl" rotWithShape="0">
                <a:schemeClr val="dk1">
                  <a:alpha val="40000"/>
                </a:schemeClr>
              </a:outerShdw>
            </a:effectLst>
          </a:endParaRPr>
        </a:p>
      </dsp:txBody>
      <dsp:txXfrm>
        <a:off x="46667" y="3764428"/>
        <a:ext cx="11419882" cy="1499992"/>
      </dsp:txXfrm>
    </dsp:sp>
    <dsp:sp modelId="{2DDA0749-FCE3-49C4-9812-3AB68E85FDF3}">
      <dsp:nvSpPr>
        <dsp:cNvPr id="0" name=""/>
        <dsp:cNvSpPr/>
      </dsp:nvSpPr>
      <dsp:spPr>
        <a:xfrm>
          <a:off x="12896944" y="1103230"/>
          <a:ext cx="350509" cy="1356147"/>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2975809" y="1103230"/>
        <a:ext cx="192779" cy="1269396"/>
      </dsp:txXfrm>
    </dsp:sp>
    <dsp:sp modelId="{A0A2DC6E-A185-477F-964C-F957DA079A8E}">
      <dsp:nvSpPr>
        <dsp:cNvPr id="0" name=""/>
        <dsp:cNvSpPr/>
      </dsp:nvSpPr>
      <dsp:spPr>
        <a:xfrm flipH="1">
          <a:off x="12865805" y="3191322"/>
          <a:ext cx="335937" cy="1243747"/>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2941391" y="3191322"/>
        <a:ext cx="184765" cy="11606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938376" y="0"/>
            <a:ext cx="3011699" cy="461804"/>
          </a:xfrm>
          <a:prstGeom prst="rect">
            <a:avLst/>
          </a:prstGeom>
        </p:spPr>
        <p:txBody>
          <a:bodyPr vert="horz" lIns="92492" tIns="46246" rIns="92492" bIns="46246" rtlCol="1"/>
          <a:lstStyle>
            <a:lvl1pPr algn="r">
              <a:defRPr sz="1200"/>
            </a:lvl1pPr>
          </a:lstStyle>
          <a:p>
            <a:endParaRPr lang="ar-IQ"/>
          </a:p>
        </p:txBody>
      </p:sp>
      <p:sp>
        <p:nvSpPr>
          <p:cNvPr id="3" name="عنصر نائب للتاريخ 2"/>
          <p:cNvSpPr>
            <a:spLocks noGrp="1"/>
          </p:cNvSpPr>
          <p:nvPr>
            <p:ph type="dt" idx="1"/>
          </p:nvPr>
        </p:nvSpPr>
        <p:spPr>
          <a:xfrm>
            <a:off x="1609" y="0"/>
            <a:ext cx="3011699" cy="461804"/>
          </a:xfrm>
          <a:prstGeom prst="rect">
            <a:avLst/>
          </a:prstGeom>
        </p:spPr>
        <p:txBody>
          <a:bodyPr vert="horz" lIns="92492" tIns="46246" rIns="92492" bIns="46246" rtlCol="1"/>
          <a:lstStyle>
            <a:lvl1pPr algn="l">
              <a:defRPr sz="1200"/>
            </a:lvl1pPr>
          </a:lstStyle>
          <a:p>
            <a:fld id="{F4C6B091-7D18-4ABC-A1CA-85518122457F}" type="datetimeFigureOut">
              <a:rPr lang="ar-IQ" smtClean="0"/>
              <a:t>26/04/1446</a:t>
            </a:fld>
            <a:endParaRPr lang="ar-IQ"/>
          </a:p>
        </p:txBody>
      </p:sp>
      <p:sp>
        <p:nvSpPr>
          <p:cNvPr id="4" name="عنصر نائب لصورة الشريحة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1" anchor="ctr"/>
          <a:lstStyle/>
          <a:p>
            <a:endParaRPr lang="ar-IQ"/>
          </a:p>
        </p:txBody>
      </p:sp>
      <p:sp>
        <p:nvSpPr>
          <p:cNvPr id="5" name="عنصر نائب للملاحظات 4"/>
          <p:cNvSpPr>
            <a:spLocks noGrp="1"/>
          </p:cNvSpPr>
          <p:nvPr>
            <p:ph type="body" sz="quarter" idx="3"/>
          </p:nvPr>
        </p:nvSpPr>
        <p:spPr>
          <a:xfrm>
            <a:off x="695008" y="4387136"/>
            <a:ext cx="5560060" cy="4156234"/>
          </a:xfrm>
          <a:prstGeom prst="rect">
            <a:avLst/>
          </a:prstGeom>
        </p:spPr>
        <p:txBody>
          <a:bodyPr vert="horz" lIns="92492" tIns="46246" rIns="92492" bIns="46246"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ذييل 5"/>
          <p:cNvSpPr>
            <a:spLocks noGrp="1"/>
          </p:cNvSpPr>
          <p:nvPr>
            <p:ph type="ftr" sz="quarter" idx="4"/>
          </p:nvPr>
        </p:nvSpPr>
        <p:spPr>
          <a:xfrm>
            <a:off x="3938376" y="8772668"/>
            <a:ext cx="3011699" cy="461804"/>
          </a:xfrm>
          <a:prstGeom prst="rect">
            <a:avLst/>
          </a:prstGeom>
        </p:spPr>
        <p:txBody>
          <a:bodyPr vert="horz" lIns="92492" tIns="46246" rIns="92492" bIns="46246"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609" y="8772668"/>
            <a:ext cx="3011699" cy="461804"/>
          </a:xfrm>
          <a:prstGeom prst="rect">
            <a:avLst/>
          </a:prstGeom>
        </p:spPr>
        <p:txBody>
          <a:bodyPr vert="horz" lIns="92492" tIns="46246" rIns="92492" bIns="46246" rtlCol="1" anchor="b"/>
          <a:lstStyle>
            <a:lvl1pPr algn="l">
              <a:defRPr sz="1200"/>
            </a:lvl1pPr>
          </a:lstStyle>
          <a:p>
            <a:fld id="{01BE196E-9BE4-4A16-8665-2260E8895F9E}" type="slidenum">
              <a:rPr lang="ar-IQ" smtClean="0"/>
              <a:t>‹#›</a:t>
            </a:fld>
            <a:endParaRPr lang="ar-IQ"/>
          </a:p>
        </p:txBody>
      </p:sp>
    </p:spTree>
    <p:extLst>
      <p:ext uri="{BB962C8B-B14F-4D97-AF65-F5344CB8AC3E}">
        <p14:creationId xmlns:p14="http://schemas.microsoft.com/office/powerpoint/2010/main" val="3508466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13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fif"/><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fif"/><Relationship Id="rId4" Type="http://schemas.openxmlformats.org/officeDocument/2006/relationships/image" Target="../media/image18.jfif"/></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svg"/><Relationship Id="rId7" Type="http://schemas.openxmlformats.org/officeDocument/2006/relationships/diagramQuickStyle" Target="../diagrams/quickStyle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jfif"/></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jfif"/></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7.svg"/><Relationship Id="rId7" Type="http://schemas.openxmlformats.org/officeDocument/2006/relationships/image" Target="../media/image3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7.svg"/><Relationship Id="rId7" Type="http://schemas.openxmlformats.org/officeDocument/2006/relationships/image" Target="../media/image3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4.jf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6.jfif"/><Relationship Id="rId4" Type="http://schemas.openxmlformats.org/officeDocument/2006/relationships/image" Target="../media/image45.jfif"/></Relationships>
</file>

<file path=ppt/slides/_rels/slide31.xml.rels><?xml version="1.0" encoding="UTF-8" standalone="yes"?>
<Relationships xmlns="http://schemas.openxmlformats.org/package/2006/relationships"><Relationship Id="rId3" Type="http://schemas.openxmlformats.org/officeDocument/2006/relationships/image" Target="../media/image48.jfif"/><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57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63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31" name="Text 2"/>
          <p:cNvSpPr/>
          <p:nvPr/>
        </p:nvSpPr>
        <p:spPr>
          <a:xfrm>
            <a:off x="548490" y="4000500"/>
            <a:ext cx="8997043" cy="1483570"/>
          </a:xfrm>
          <a:prstGeom prst="rect">
            <a:avLst/>
          </a:prstGeom>
          <a:noFill/>
          <a:ln/>
        </p:spPr>
        <p:txBody>
          <a:bodyPr wrap="square" rtlCol="0" anchor="t"/>
          <a:lstStyle/>
          <a:p>
            <a:pPr algn="ctr" rtl="1">
              <a:lnSpc>
                <a:spcPts val="7545"/>
              </a:lnSpc>
            </a:pPr>
            <a:r>
              <a:rPr lang="ar-IQ" sz="7200" b="1" dirty="0">
                <a:solidFill>
                  <a:srgbClr val="002060"/>
                </a:solidFill>
                <a:latin typeface="Traditional Arabic" panose="02020603050405020304" pitchFamily="18" charset="-78"/>
                <a:ea typeface="+mj-ea"/>
                <a:cs typeface="Traditional Arabic" panose="02020603050405020304" pitchFamily="18" charset="-78"/>
              </a:rPr>
              <a:t>مفهوم التعلم الحركي</a:t>
            </a:r>
          </a:p>
          <a:p>
            <a:pPr algn="ctr" rtl="1">
              <a:lnSpc>
                <a:spcPts val="7545"/>
              </a:lnSpc>
            </a:pPr>
            <a:endParaRPr lang="en-US" sz="7200" b="1" dirty="0">
              <a:solidFill>
                <a:srgbClr val="002060"/>
              </a:solidFill>
              <a:latin typeface="Traditional Arabic" panose="02020603050405020304" pitchFamily="18" charset="-78"/>
              <a:ea typeface="+mj-ea"/>
              <a:cs typeface="Traditional Arabic" panose="02020603050405020304" pitchFamily="18" charset="-78"/>
            </a:endParaRPr>
          </a:p>
        </p:txBody>
      </p:sp>
      <p:sp>
        <p:nvSpPr>
          <p:cNvPr id="32" name="Title 1"/>
          <p:cNvSpPr txBox="1">
            <a:spLocks/>
          </p:cNvSpPr>
          <p:nvPr/>
        </p:nvSpPr>
        <p:spPr>
          <a:xfrm>
            <a:off x="6537491" y="473141"/>
            <a:ext cx="4591581" cy="18001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lnSpc>
                <a:spcPct val="100000"/>
              </a:lnSpc>
            </a:pPr>
            <a:r>
              <a:rPr lang="ar-IQ" sz="4800" b="1" dirty="0">
                <a:latin typeface="Traditional Arabic" panose="02020603050405020304" pitchFamily="18" charset="-78"/>
                <a:cs typeface="Traditional Arabic" panose="02020603050405020304" pitchFamily="18" charset="-78"/>
              </a:rPr>
              <a:t>جامعة البصرة</a:t>
            </a:r>
          </a:p>
          <a:p>
            <a:pPr rtl="1">
              <a:lnSpc>
                <a:spcPct val="100000"/>
              </a:lnSpc>
            </a:pPr>
            <a:r>
              <a:rPr lang="ar-IQ" sz="4800" b="1" dirty="0">
                <a:latin typeface="Traditional Arabic" panose="02020603050405020304" pitchFamily="18" charset="-78"/>
                <a:cs typeface="Traditional Arabic" panose="02020603050405020304" pitchFamily="18" charset="-78"/>
              </a:rPr>
              <a:t>كلية التربية البدنية وعلوم الرياضة</a:t>
            </a:r>
            <a:endParaRPr lang="en-US" sz="4800" b="1" dirty="0">
              <a:latin typeface="Traditional Arabic" panose="02020603050405020304" pitchFamily="18" charset="-78"/>
              <a:cs typeface="Traditional Arabic" panose="02020603050405020304" pitchFamily="18" charset="-78"/>
            </a:endParaRPr>
          </a:p>
        </p:txBody>
      </p:sp>
      <p:cxnSp>
        <p:nvCxnSpPr>
          <p:cNvPr id="33" name="رابط مستقيم 32"/>
          <p:cNvCxnSpPr/>
          <p:nvPr/>
        </p:nvCxnSpPr>
        <p:spPr>
          <a:xfrm>
            <a:off x="0" y="2910840"/>
            <a:ext cx="10287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Subtitle 2"/>
          <p:cNvSpPr txBox="1">
            <a:spLocks/>
          </p:cNvSpPr>
          <p:nvPr/>
        </p:nvSpPr>
        <p:spPr>
          <a:xfrm>
            <a:off x="0" y="6624478"/>
            <a:ext cx="9229037" cy="2729982"/>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None/>
            </a:pPr>
            <a:r>
              <a:rPr lang="ar-IQ" sz="8000" b="1" dirty="0">
                <a:solidFill>
                  <a:srgbClr val="FF0000"/>
                </a:solidFill>
                <a:latin typeface="Traditional Arabic" panose="02020603050405020304" pitchFamily="18" charset="-78"/>
                <a:ea typeface="+mj-ea"/>
                <a:cs typeface="Traditional Arabic" panose="02020603050405020304" pitchFamily="18" charset="-78"/>
              </a:rPr>
              <a:t>مدرس المادة</a:t>
            </a:r>
          </a:p>
          <a:p>
            <a:pPr marL="0" indent="0" algn="ctr" rtl="1">
              <a:buNone/>
            </a:pPr>
            <a:r>
              <a:rPr lang="ar-IQ" sz="8000" b="1" dirty="0">
                <a:solidFill>
                  <a:srgbClr val="00B050"/>
                </a:solidFill>
                <a:latin typeface="Traditional Arabic" panose="02020603050405020304" pitchFamily="18" charset="-78"/>
                <a:ea typeface="+mj-ea"/>
                <a:cs typeface="PT Bold Heading" panose="02010400000000000000" pitchFamily="2" charset="-78"/>
              </a:rPr>
              <a:t>د. مهند خيرالله جبار </a:t>
            </a:r>
            <a:endParaRPr lang="en-US" sz="8000" b="1" dirty="0">
              <a:solidFill>
                <a:srgbClr val="00B050"/>
              </a:solidFill>
              <a:latin typeface="Traditional Arabic" panose="02020603050405020304" pitchFamily="18" charset="-78"/>
              <a:ea typeface="+mj-ea"/>
              <a:cs typeface="PT Bold Heading" panose="02010400000000000000" pitchFamily="2" charset="-78"/>
            </a:endParaRPr>
          </a:p>
        </p:txBody>
      </p:sp>
      <p:grpSp>
        <p:nvGrpSpPr>
          <p:cNvPr id="25" name="مجموعة 24"/>
          <p:cNvGrpSpPr/>
          <p:nvPr/>
        </p:nvGrpSpPr>
        <p:grpSpPr>
          <a:xfrm>
            <a:off x="3428371" y="473141"/>
            <a:ext cx="1866900" cy="2079559"/>
            <a:chOff x="3428370" y="473141"/>
            <a:chExt cx="2001925" cy="2079559"/>
          </a:xfrm>
        </p:grpSpPr>
        <p:pic>
          <p:nvPicPr>
            <p:cNvPr id="29" name="Picture 3" descr="C:\Users\HA\Desktop\المحاضرة\cfc4d86e-2055-4a4c-b88b-c5414da4ca6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370" y="473141"/>
              <a:ext cx="2001925" cy="1996364"/>
            </a:xfrm>
            <a:prstGeom prst="rect">
              <a:avLst/>
            </a:prstGeom>
            <a:noFill/>
            <a:extLst>
              <a:ext uri="{909E8E84-426E-40DD-AFC4-6F175D3DCCD1}">
                <a14:hiddenFill xmlns:a14="http://schemas.microsoft.com/office/drawing/2010/main">
                  <a:solidFill>
                    <a:srgbClr val="FFFFFF"/>
                  </a:solidFill>
                </a14:hiddenFill>
              </a:ext>
            </a:extLst>
          </p:spPr>
        </p:pic>
        <p:sp>
          <p:nvSpPr>
            <p:cNvPr id="24" name="شكل بيضاوي 23"/>
            <p:cNvSpPr/>
            <p:nvPr/>
          </p:nvSpPr>
          <p:spPr>
            <a:xfrm>
              <a:off x="5029200" y="2171700"/>
              <a:ext cx="324895"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pic>
        <p:nvPicPr>
          <p:cNvPr id="27" name="صورة 26">
            <a:extLst>
              <a:ext uri="{FF2B5EF4-FFF2-40B4-BE49-F238E27FC236}">
                <a16:creationId xmlns:a16="http://schemas.microsoft.com/office/drawing/2014/main" id="{DE7F51A8-A0B6-4A3C-A461-6C7837DA0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53" y="572969"/>
            <a:ext cx="1866900" cy="1866900"/>
          </a:xfrm>
          <a:prstGeom prst="rect">
            <a:avLst/>
          </a:prstGeom>
        </p:spPr>
      </p:pic>
      <p:pic>
        <p:nvPicPr>
          <p:cNvPr id="40" name="صورة 39">
            <a:extLst>
              <a:ext uri="{FF2B5EF4-FFF2-40B4-BE49-F238E27FC236}">
                <a16:creationId xmlns:a16="http://schemas.microsoft.com/office/drawing/2014/main" id="{384C287E-170B-4DCB-BC94-7858342A2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0330" y="0"/>
            <a:ext cx="7046964" cy="84999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35" name="Text 2">
            <a:extLst>
              <a:ext uri="{FF2B5EF4-FFF2-40B4-BE49-F238E27FC236}">
                <a16:creationId xmlns:a16="http://schemas.microsoft.com/office/drawing/2014/main" id="{C5185690-B99E-43C0-B4FE-2D039BAD1A65}"/>
              </a:ext>
            </a:extLst>
          </p:cNvPr>
          <p:cNvSpPr/>
          <p:nvPr/>
        </p:nvSpPr>
        <p:spPr>
          <a:xfrm>
            <a:off x="8374353" y="1875216"/>
            <a:ext cx="3216286" cy="914401"/>
          </a:xfrm>
          <a:prstGeom prst="rect">
            <a:avLst/>
          </a:prstGeom>
          <a:noFill/>
          <a:ln/>
        </p:spPr>
        <p:txBody>
          <a:bodyPr wrap="square" rtlCol="0" anchor="t"/>
          <a:lstStyle/>
          <a:p>
            <a:pPr algn="ctr" rtl="1">
              <a:lnSpc>
                <a:spcPts val="7545"/>
              </a:lnSpc>
            </a:pPr>
            <a:r>
              <a:rPr lang="ar-IQ" sz="4400" b="1" dirty="0">
                <a:solidFill>
                  <a:schemeClr val="bg1"/>
                </a:solidFill>
              </a:rPr>
              <a:t>مقدمـــــة</a:t>
            </a:r>
            <a:endParaRPr lang="en-US" sz="4400" dirty="0">
              <a:solidFill>
                <a:schemeClr val="bg1"/>
              </a:solidFill>
            </a:endParaRPr>
          </a:p>
        </p:txBody>
      </p:sp>
      <p:sp>
        <p:nvSpPr>
          <p:cNvPr id="18" name="Freeform 2">
            <a:extLst>
              <a:ext uri="{FF2B5EF4-FFF2-40B4-BE49-F238E27FC236}">
                <a16:creationId xmlns:a16="http://schemas.microsoft.com/office/drawing/2014/main" id="{224C0F88-24FC-46CB-9552-5B7F147A0369}"/>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15" name="مربع نص 14">
            <a:extLst>
              <a:ext uri="{FF2B5EF4-FFF2-40B4-BE49-F238E27FC236}">
                <a16:creationId xmlns:a16="http://schemas.microsoft.com/office/drawing/2014/main" id="{514C0EE3-9022-42F4-A0ED-FCB9CEC95923}"/>
              </a:ext>
            </a:extLst>
          </p:cNvPr>
          <p:cNvSpPr txBox="1"/>
          <p:nvPr/>
        </p:nvSpPr>
        <p:spPr>
          <a:xfrm>
            <a:off x="5181601" y="-38100"/>
            <a:ext cx="13106399" cy="8632620"/>
          </a:xfrm>
          <a:prstGeom prst="rect">
            <a:avLst/>
          </a:prstGeom>
          <a:noFill/>
        </p:spPr>
        <p:txBody>
          <a:bodyPr wrap="square">
            <a:spAutoFit/>
          </a:bodyPr>
          <a:lstStyle/>
          <a:p>
            <a:pPr marR="0" lvl="0" algn="just" rtl="1">
              <a:lnSpc>
                <a:spcPct val="115000"/>
              </a:lnSpc>
              <a:spcBef>
                <a:spcPts val="0"/>
              </a:spcBef>
              <a:spcAft>
                <a:spcPts val="0"/>
              </a:spcAft>
            </a:pPr>
            <a:r>
              <a:rPr lang="ar-IQ" sz="5400" b="1" dirty="0">
                <a:effectLst/>
                <a:latin typeface="Calibri" panose="020F0502020204030204" pitchFamily="34" charset="0"/>
                <a:ea typeface="Calibri" panose="020F0502020204030204" pitchFamily="34" charset="0"/>
                <a:cs typeface="+mj-cs"/>
              </a:rPr>
              <a:t>إن </a:t>
            </a:r>
            <a:r>
              <a:rPr lang="ar-IQ" sz="5400" b="1" dirty="0">
                <a:solidFill>
                  <a:srgbClr val="FFFF00"/>
                </a:solidFill>
                <a:effectLst/>
                <a:latin typeface="Calibri" panose="020F0502020204030204" pitchFamily="34" charset="0"/>
                <a:ea typeface="Calibri" panose="020F0502020204030204" pitchFamily="34" charset="0"/>
                <a:cs typeface="+mj-cs"/>
              </a:rPr>
              <a:t>حركة</a:t>
            </a:r>
            <a:r>
              <a:rPr lang="ar-IQ" sz="5400" b="1" dirty="0">
                <a:effectLst/>
                <a:latin typeface="Calibri" panose="020F0502020204030204" pitchFamily="34" charset="0"/>
                <a:ea typeface="Calibri" panose="020F0502020204030204" pitchFamily="34" charset="0"/>
                <a:cs typeface="+mj-cs"/>
              </a:rPr>
              <a:t> جسم الإنسان سواء أكانت في الحياة اليومية أم في الأنشطة الرياضية هي أحد أهم المجالات التي ما تزال موضع اهتمام الكثير من العاملين وعلى رأسهم رجال التربية البدنية وعلوم الرياضة بصرف النظر عن الآراء والمدارس المختلفة والمتعددة التي تتناول الحركة البشرية. ونحن نرى ونؤدي العديد من المهارات في مجالات مختلفة، فنجد الجراحين يستخدمون مهارات حركية معينة ترتبط بمجال اختصاصهم، وكذلك نرى النحاتين عندما يقومون بمهارات معينة في صنع أعمالهم الفنية، وغيرهم كثر</a:t>
            </a:r>
            <a:endParaRPr lang="en-US" sz="5400" b="1" dirty="0">
              <a:effectLst/>
              <a:latin typeface="Calibri" panose="020F0502020204030204" pitchFamily="34" charset="0"/>
              <a:ea typeface="Calibri" panose="020F0502020204030204" pitchFamily="34" charset="0"/>
              <a:cs typeface="+mj-cs"/>
            </a:endParaRPr>
          </a:p>
        </p:txBody>
      </p:sp>
      <p:pic>
        <p:nvPicPr>
          <p:cNvPr id="10" name="صورة 9">
            <a:extLst>
              <a:ext uri="{FF2B5EF4-FFF2-40B4-BE49-F238E27FC236}">
                <a16:creationId xmlns:a16="http://schemas.microsoft.com/office/drawing/2014/main" id="{0208E887-9A16-45D9-83EE-59DDD696A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43500"/>
            <a:ext cx="5178100" cy="4819650"/>
          </a:xfrm>
          <a:prstGeom prst="rect">
            <a:avLst/>
          </a:prstGeom>
        </p:spPr>
      </p:pic>
      <p:pic>
        <p:nvPicPr>
          <p:cNvPr id="12" name="صورة 11">
            <a:extLst>
              <a:ext uri="{FF2B5EF4-FFF2-40B4-BE49-F238E27FC236}">
                <a16:creationId xmlns:a16="http://schemas.microsoft.com/office/drawing/2014/main" id="{6B5D90F2-7968-45AC-B4E8-E93087AE8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 y="0"/>
            <a:ext cx="5178100" cy="5143500"/>
          </a:xfrm>
          <a:prstGeom prst="rect">
            <a:avLst/>
          </a:prstGeom>
        </p:spPr>
      </p:pic>
    </p:spTree>
    <p:extLst>
      <p:ext uri="{BB962C8B-B14F-4D97-AF65-F5344CB8AC3E}">
        <p14:creationId xmlns:p14="http://schemas.microsoft.com/office/powerpoint/2010/main" val="200575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35" name="مربع نص 34">
            <a:extLst>
              <a:ext uri="{FF2B5EF4-FFF2-40B4-BE49-F238E27FC236}">
                <a16:creationId xmlns:a16="http://schemas.microsoft.com/office/drawing/2014/main" id="{D176D282-DF7B-4F6C-8B35-ABA06BB4696F}"/>
              </a:ext>
            </a:extLst>
          </p:cNvPr>
          <p:cNvSpPr txBox="1"/>
          <p:nvPr/>
        </p:nvSpPr>
        <p:spPr>
          <a:xfrm>
            <a:off x="4324257" y="38100"/>
            <a:ext cx="13963743" cy="4594912"/>
          </a:xfrm>
          <a:prstGeom prst="rect">
            <a:avLst/>
          </a:prstGeom>
          <a:noFill/>
        </p:spPr>
        <p:txBody>
          <a:bodyPr wrap="square">
            <a:spAutoFit/>
          </a:bodyPr>
          <a:lstStyle/>
          <a:p>
            <a:pPr algn="just" rtl="1">
              <a:lnSpc>
                <a:spcPct val="150000"/>
              </a:lnSpc>
            </a:pPr>
            <a:r>
              <a:rPr lang="ar-IQ" sz="4000" b="1" dirty="0"/>
              <a:t> </a:t>
            </a:r>
            <a:r>
              <a:rPr lang="ar-IQ" sz="4000" b="1" dirty="0">
                <a:solidFill>
                  <a:srgbClr val="FFFF00"/>
                </a:solidFill>
              </a:rPr>
              <a:t>وعلى هذا </a:t>
            </a:r>
            <a:r>
              <a:rPr lang="ar-IQ" sz="4000" b="1" dirty="0"/>
              <a:t>أن دراسة الأداء الحركي يعد أحد الفروع الخاصة بعلوم الحركة حيث إنتاج الحركة لا يتم عشوائيا في المجال الرياضي فإنَّ له هدفًا واضحًا يراد تحقيقه وانجازه، </a:t>
            </a:r>
            <a:r>
              <a:rPr lang="ar-IQ" sz="4000" b="1" u="sng" dirty="0">
                <a:solidFill>
                  <a:srgbClr val="FF0000"/>
                </a:solidFill>
              </a:rPr>
              <a:t>وتعد المهارة </a:t>
            </a:r>
            <a:r>
              <a:rPr lang="ar-IQ" sz="4000" b="1" dirty="0"/>
              <a:t>هي الهدف والغرض في كل الأحوال، فمثلا، عندما يرمي لاعب كرة السلة الكرة نحو الحلقة فأن له عرضًا وهدفًا معينا يريد تحقيقه، وللسلوك الحركي مظاهر أساسية تتبلور في ثلاثة وهي:</a:t>
            </a:r>
            <a:endParaRPr lang="ar-IQ" sz="4000" b="1" dirty="0">
              <a:solidFill>
                <a:srgbClr val="00B050"/>
              </a:solidFill>
            </a:endParaRPr>
          </a:p>
        </p:txBody>
      </p:sp>
      <p:sp>
        <p:nvSpPr>
          <p:cNvPr id="15" name="Freeform 2">
            <a:extLst>
              <a:ext uri="{FF2B5EF4-FFF2-40B4-BE49-F238E27FC236}">
                <a16:creationId xmlns:a16="http://schemas.microsoft.com/office/drawing/2014/main" id="{7C613F85-0DB8-4999-9850-4FB1A8164B93}"/>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pic>
        <p:nvPicPr>
          <p:cNvPr id="2" name="صورة 1">
            <a:extLst>
              <a:ext uri="{FF2B5EF4-FFF2-40B4-BE49-F238E27FC236}">
                <a16:creationId xmlns:a16="http://schemas.microsoft.com/office/drawing/2014/main" id="{83BB19F9-F2D0-4078-A767-83FD153529E9}"/>
              </a:ext>
            </a:extLst>
          </p:cNvPr>
          <p:cNvPicPr>
            <a:picLocks noChangeAspect="1"/>
          </p:cNvPicPr>
          <p:nvPr/>
        </p:nvPicPr>
        <p:blipFill>
          <a:blip r:embed="rId4"/>
          <a:stretch>
            <a:fillRect/>
          </a:stretch>
        </p:blipFill>
        <p:spPr>
          <a:xfrm>
            <a:off x="18427" y="0"/>
            <a:ext cx="4305830" cy="9963150"/>
          </a:xfrm>
          <a:prstGeom prst="rect">
            <a:avLst/>
          </a:prstGeom>
        </p:spPr>
      </p:pic>
      <p:graphicFrame>
        <p:nvGraphicFramePr>
          <p:cNvPr id="18" name="رسم تخطيطي 17">
            <a:extLst>
              <a:ext uri="{FF2B5EF4-FFF2-40B4-BE49-F238E27FC236}">
                <a16:creationId xmlns:a16="http://schemas.microsoft.com/office/drawing/2014/main" id="{34AE822F-194D-4D24-90B5-28450844C38A}"/>
              </a:ext>
            </a:extLst>
          </p:cNvPr>
          <p:cNvGraphicFramePr/>
          <p:nvPr>
            <p:extLst>
              <p:ext uri="{D42A27DB-BD31-4B8C-83A1-F6EECF244321}">
                <p14:modId xmlns:p14="http://schemas.microsoft.com/office/powerpoint/2010/main" val="453729764"/>
              </p:ext>
            </p:extLst>
          </p:nvPr>
        </p:nvGraphicFramePr>
        <p:xfrm>
          <a:off x="4324257" y="4633012"/>
          <a:ext cx="13963743" cy="5311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03191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5" name="Text 3">
            <a:extLst>
              <a:ext uri="{FF2B5EF4-FFF2-40B4-BE49-F238E27FC236}">
                <a16:creationId xmlns:a16="http://schemas.microsoft.com/office/drawing/2014/main" id="{D8F25280-1A47-4EF3-9161-75A574E597C9}"/>
              </a:ext>
            </a:extLst>
          </p:cNvPr>
          <p:cNvSpPr/>
          <p:nvPr/>
        </p:nvSpPr>
        <p:spPr>
          <a:xfrm>
            <a:off x="3505200" y="38100"/>
            <a:ext cx="14782801" cy="9925050"/>
          </a:xfrm>
          <a:prstGeom prst="rect">
            <a:avLst/>
          </a:prstGeom>
          <a:solidFill>
            <a:schemeClr val="accent6">
              <a:lumMod val="20000"/>
              <a:lumOff val="80000"/>
            </a:schemeClr>
          </a:solidFill>
          <a:ln/>
        </p:spPr>
        <p:txBody>
          <a:bodyPr wrap="square" rtlCol="0" anchor="t"/>
          <a:lstStyle/>
          <a:p>
            <a:pPr algn="just" rtl="1">
              <a:lnSpc>
                <a:spcPct val="150000"/>
              </a:lnSpc>
            </a:pPr>
            <a:r>
              <a:rPr lang="ar-IQ" sz="5400" b="1" u="sng" dirty="0">
                <a:solidFill>
                  <a:srgbClr val="FF0000"/>
                </a:solidFill>
              </a:rPr>
              <a:t>فالتعلم الحركي </a:t>
            </a:r>
            <a:r>
              <a:rPr lang="ar-IQ" sz="4800" b="1" dirty="0"/>
              <a:t>هو سلسلة من المتغيرات تحدث خلال خبرة مكتسبة لتعديل الانسان وهو عملية تكيف الاستجابات لتناسب المواقف المختلفة التي تعبر عن خبراته وتلائمه مع المحيط . هو عملية اكتساب المهارات الحركية وتثبيتها وتطويرها، كذلك القدرة على استخدامها والاحتفاظ بها، </a:t>
            </a:r>
            <a:r>
              <a:rPr lang="ar-IQ" sz="4800" b="1" dirty="0">
                <a:solidFill>
                  <a:srgbClr val="0070C0"/>
                </a:solidFill>
              </a:rPr>
              <a:t>وعرف التعلم الحركي على أنه محاولة المعرفة العوامل النفسية المرتبطة بتعلم المهارات الحركية والأداء الحركي</a:t>
            </a:r>
            <a:r>
              <a:rPr lang="ar-IQ" sz="4800" b="1" dirty="0"/>
              <a:t>، </a:t>
            </a:r>
            <a:r>
              <a:rPr lang="ar-IQ" sz="4800" b="1" u="sng" dirty="0">
                <a:solidFill>
                  <a:srgbClr val="00B050"/>
                </a:solidFill>
              </a:rPr>
              <a:t>وذكر مفتي إبراهيم أن التعلم الحركي هو تغير في السلوك الحركي أو في قابلية الأداء نتيجة التدريب أو التكرار والتصحيح والذي يؤدي إلى إتقان المهارات الحركية</a:t>
            </a:r>
            <a:r>
              <a:rPr lang="ar-IQ" sz="4800" b="1" dirty="0">
                <a:solidFill>
                  <a:srgbClr val="00B050"/>
                </a:solidFill>
              </a:rPr>
              <a:t>. </a:t>
            </a:r>
            <a:endParaRPr lang="en-US" sz="4800" b="1" dirty="0">
              <a:solidFill>
                <a:srgbClr val="00B050"/>
              </a:solidFill>
            </a:endParaRPr>
          </a:p>
        </p:txBody>
      </p:sp>
      <p:sp>
        <p:nvSpPr>
          <p:cNvPr id="17" name="Freeform 2">
            <a:extLst>
              <a:ext uri="{FF2B5EF4-FFF2-40B4-BE49-F238E27FC236}">
                <a16:creationId xmlns:a16="http://schemas.microsoft.com/office/drawing/2014/main" id="{B265AAAA-DF88-4B62-ACCE-60686A94894A}"/>
              </a:ext>
            </a:extLst>
          </p:cNvPr>
          <p:cNvSpPr/>
          <p:nvPr/>
        </p:nvSpPr>
        <p:spPr>
          <a:xfrm rot="-5400000" flipH="1" flipV="1">
            <a:off x="-51998" y="-71212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pic>
        <p:nvPicPr>
          <p:cNvPr id="18" name="صورة 17">
            <a:extLst>
              <a:ext uri="{FF2B5EF4-FFF2-40B4-BE49-F238E27FC236}">
                <a16:creationId xmlns:a16="http://schemas.microsoft.com/office/drawing/2014/main" id="{C0E9A177-1F2A-4B70-B334-FA465D9D0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
            <a:ext cx="3505200" cy="3774336"/>
          </a:xfrm>
          <a:prstGeom prst="rect">
            <a:avLst/>
          </a:prstGeom>
        </p:spPr>
      </p:pic>
      <p:sp>
        <p:nvSpPr>
          <p:cNvPr id="20" name="مربع نص 19">
            <a:extLst>
              <a:ext uri="{FF2B5EF4-FFF2-40B4-BE49-F238E27FC236}">
                <a16:creationId xmlns:a16="http://schemas.microsoft.com/office/drawing/2014/main" id="{6A82966F-2615-419C-B36C-573F13940DB1}"/>
              </a:ext>
            </a:extLst>
          </p:cNvPr>
          <p:cNvSpPr txBox="1"/>
          <p:nvPr/>
        </p:nvSpPr>
        <p:spPr>
          <a:xfrm>
            <a:off x="17606" y="3695700"/>
            <a:ext cx="3505200" cy="6001643"/>
          </a:xfrm>
          <a:prstGeom prst="rect">
            <a:avLst/>
          </a:prstGeom>
          <a:noFill/>
        </p:spPr>
        <p:txBody>
          <a:bodyPr wrap="square">
            <a:spAutoFit/>
          </a:bodyPr>
          <a:lstStyle/>
          <a:p>
            <a:pPr algn="r"/>
            <a:r>
              <a:rPr lang="ar-IQ" sz="3200" b="1" dirty="0"/>
              <a:t>على سبيل المثال، في رياضة كرة القدم، يحتاج اللاعب إلى تعلم كيفية ركل الكرة بدقة نحو الهدف .عندما يبدأ اللاعب بالتدرب، قد يكون لديه صعوبة في توجيه الكرة بدقة، لكن مع التكرار والتوجيه المناسب، يصبح اللاعب قادرًا على تعديل حركاته لزيادة دقة تصويبه.</a:t>
            </a:r>
            <a:endParaRPr lang="en-US" sz="3200" b="1" dirty="0"/>
          </a:p>
        </p:txBody>
      </p:sp>
    </p:spTree>
    <p:extLst>
      <p:ext uri="{BB962C8B-B14F-4D97-AF65-F5344CB8AC3E}">
        <p14:creationId xmlns:p14="http://schemas.microsoft.com/office/powerpoint/2010/main" val="3064104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5" name="Text 3">
            <a:extLst>
              <a:ext uri="{FF2B5EF4-FFF2-40B4-BE49-F238E27FC236}">
                <a16:creationId xmlns:a16="http://schemas.microsoft.com/office/drawing/2014/main" id="{D8F25280-1A47-4EF3-9161-75A574E597C9}"/>
              </a:ext>
            </a:extLst>
          </p:cNvPr>
          <p:cNvSpPr/>
          <p:nvPr/>
        </p:nvSpPr>
        <p:spPr>
          <a:xfrm>
            <a:off x="3505200" y="38100"/>
            <a:ext cx="14782801" cy="9925050"/>
          </a:xfrm>
          <a:prstGeom prst="rect">
            <a:avLst/>
          </a:prstGeom>
          <a:solidFill>
            <a:schemeClr val="accent6">
              <a:lumMod val="20000"/>
              <a:lumOff val="80000"/>
            </a:schemeClr>
          </a:solidFill>
          <a:ln/>
        </p:spPr>
        <p:txBody>
          <a:bodyPr wrap="square" rtlCol="0" anchor="t"/>
          <a:lstStyle/>
          <a:p>
            <a:pPr algn="just" rtl="1">
              <a:lnSpc>
                <a:spcPct val="150000"/>
              </a:lnSpc>
            </a:pPr>
            <a:r>
              <a:rPr lang="ar-SA" sz="4800" b="1" u="sng" dirty="0">
                <a:solidFill>
                  <a:srgbClr val="FF0000"/>
                </a:solidFill>
                <a:effectLst/>
                <a:ea typeface="Calibri" panose="020F0502020204030204" pitchFamily="34" charset="0"/>
                <a:cs typeface="+mj-cs"/>
              </a:rPr>
              <a:t>أن التعلم الحركي </a:t>
            </a:r>
            <a:r>
              <a:rPr lang="ar-SA" sz="4800" b="1" dirty="0">
                <a:effectLst/>
                <a:ea typeface="Calibri" panose="020F0502020204030204" pitchFamily="34" charset="0"/>
                <a:cs typeface="+mj-cs"/>
              </a:rPr>
              <a:t>هو جزء من التعلم العام وعليه فقد عرفه (شمدت 1999) "بانه مجموعة من العمليات المشاركة في التمارين او الخبرة وتقودنا الى تغيرات دائميه نسبياً في القدرة على الحركة" </a:t>
            </a:r>
            <a:r>
              <a:rPr lang="ar-IQ" sz="4800" b="1" dirty="0">
                <a:cs typeface="+mj-cs"/>
              </a:rPr>
              <a:t>. </a:t>
            </a:r>
            <a:r>
              <a:rPr lang="ar-IQ" sz="4800" b="1" dirty="0"/>
              <a:t>ويعد التعلم الحركي أحد فروع العملية التعليمية العامة والتي تميز حياة الكائن الحي منذ ولادته حتى وفاته، إذ لا يخلو النشاط البشري بمختلف أنواعه من التعلم والتعلم الحركي وتنفق عملية التعلم الحركي مع التدريب الرياضي في عملية انتقال المعلومات من المدرب أو المعلّم إلى اللاعب أو المتعلم. </a:t>
            </a:r>
          </a:p>
          <a:p>
            <a:pPr algn="just" rtl="1">
              <a:lnSpc>
                <a:spcPct val="150000"/>
              </a:lnSpc>
            </a:pPr>
            <a:endParaRPr lang="ar-IQ" sz="4800" b="1" dirty="0">
              <a:cs typeface="+mj-cs"/>
            </a:endParaRPr>
          </a:p>
          <a:p>
            <a:pPr algn="just" rtl="1">
              <a:lnSpc>
                <a:spcPct val="150000"/>
              </a:lnSpc>
            </a:pPr>
            <a:endParaRPr lang="en-US" sz="4400" b="1" dirty="0"/>
          </a:p>
        </p:txBody>
      </p:sp>
      <p:sp>
        <p:nvSpPr>
          <p:cNvPr id="17" name="Freeform 2">
            <a:extLst>
              <a:ext uri="{FF2B5EF4-FFF2-40B4-BE49-F238E27FC236}">
                <a16:creationId xmlns:a16="http://schemas.microsoft.com/office/drawing/2014/main" id="{B265AAAA-DF88-4B62-ACCE-60686A94894A}"/>
              </a:ext>
            </a:extLst>
          </p:cNvPr>
          <p:cNvSpPr/>
          <p:nvPr/>
        </p:nvSpPr>
        <p:spPr>
          <a:xfrm rot="-5400000" flipH="1" flipV="1">
            <a:off x="-51998" y="-71212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0" name="مربع نص 19">
            <a:extLst>
              <a:ext uri="{FF2B5EF4-FFF2-40B4-BE49-F238E27FC236}">
                <a16:creationId xmlns:a16="http://schemas.microsoft.com/office/drawing/2014/main" id="{6A82966F-2615-419C-B36C-573F13940DB1}"/>
              </a:ext>
            </a:extLst>
          </p:cNvPr>
          <p:cNvSpPr txBox="1"/>
          <p:nvPr/>
        </p:nvSpPr>
        <p:spPr>
          <a:xfrm>
            <a:off x="0" y="4686300"/>
            <a:ext cx="3505200" cy="5016758"/>
          </a:xfrm>
          <a:prstGeom prst="rect">
            <a:avLst/>
          </a:prstGeom>
          <a:noFill/>
        </p:spPr>
        <p:txBody>
          <a:bodyPr wrap="square">
            <a:spAutoFit/>
          </a:bodyPr>
          <a:lstStyle/>
          <a:p>
            <a:pPr algn="r"/>
            <a:r>
              <a:rPr lang="ar-IQ" sz="4000" b="1" dirty="0"/>
              <a:t>على سبيل المثال، كيفية تعلم اللاعب تنفيذ حركات معينة مثل التسديد , او المراوغة من خلال  التكرار والممارسة يصبح اللاعب قادرا على أدائها </a:t>
            </a:r>
            <a:r>
              <a:rPr lang="ar-IQ" sz="4000" b="1" dirty="0" err="1"/>
              <a:t>باتقان</a:t>
            </a:r>
            <a:r>
              <a:rPr lang="ar-IQ" sz="4000" b="1" dirty="0"/>
              <a:t> </a:t>
            </a:r>
            <a:endParaRPr lang="en-US" sz="4000" b="1" dirty="0"/>
          </a:p>
        </p:txBody>
      </p:sp>
      <p:pic>
        <p:nvPicPr>
          <p:cNvPr id="10" name="صورة 9">
            <a:extLst>
              <a:ext uri="{FF2B5EF4-FFF2-40B4-BE49-F238E27FC236}">
                <a16:creationId xmlns:a16="http://schemas.microsoft.com/office/drawing/2014/main" id="{B9754149-0EAB-4C81-89F4-23AA7D8C6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8" y="0"/>
            <a:ext cx="3505200" cy="4701057"/>
          </a:xfrm>
          <a:prstGeom prst="rect">
            <a:avLst/>
          </a:prstGeom>
        </p:spPr>
      </p:pic>
    </p:spTree>
    <p:extLst>
      <p:ext uri="{BB962C8B-B14F-4D97-AF65-F5344CB8AC3E}">
        <p14:creationId xmlns:p14="http://schemas.microsoft.com/office/powerpoint/2010/main" val="19048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صورة 15">
            <a:extLst>
              <a:ext uri="{FF2B5EF4-FFF2-40B4-BE49-F238E27FC236}">
                <a16:creationId xmlns:a16="http://schemas.microsoft.com/office/drawing/2014/main" id="{3D3DCC9B-577B-4E74-9B33-263711C03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22"/>
            <a:ext cx="18287999" cy="9954522"/>
          </a:xfrm>
          <a:prstGeom prst="rect">
            <a:avLst/>
          </a:prstGeom>
        </p:spPr>
      </p:pic>
    </p:spTree>
    <p:extLst>
      <p:ext uri="{BB962C8B-B14F-4D97-AF65-F5344CB8AC3E}">
        <p14:creationId xmlns:p14="http://schemas.microsoft.com/office/powerpoint/2010/main" val="167956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78CD801-D363-4A2C-B5F7-531030803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1977092"/>
            <a:ext cx="9288780" cy="8309908"/>
          </a:xfrm>
          <a:prstGeom prst="rect">
            <a:avLst/>
          </a:prstGeom>
        </p:spPr>
      </p:pic>
      <p:sp>
        <p:nvSpPr>
          <p:cNvPr id="4" name="مربع نص 3">
            <a:extLst>
              <a:ext uri="{FF2B5EF4-FFF2-40B4-BE49-F238E27FC236}">
                <a16:creationId xmlns:a16="http://schemas.microsoft.com/office/drawing/2014/main" id="{CCEFB0ED-6ED3-467E-8679-9601DC33B52E}"/>
              </a:ext>
            </a:extLst>
          </p:cNvPr>
          <p:cNvSpPr txBox="1"/>
          <p:nvPr/>
        </p:nvSpPr>
        <p:spPr>
          <a:xfrm>
            <a:off x="7620" y="38100"/>
            <a:ext cx="18280380" cy="1938992"/>
          </a:xfrm>
          <a:prstGeom prst="rect">
            <a:avLst/>
          </a:prstGeom>
          <a:solidFill>
            <a:srgbClr val="FFFF00"/>
          </a:solidFill>
        </p:spPr>
        <p:txBody>
          <a:bodyPr wrap="square">
            <a:spAutoFit/>
          </a:bodyPr>
          <a:lstStyle/>
          <a:p>
            <a:pPr algn="ctr"/>
            <a:r>
              <a:rPr lang="ar-IQ" sz="6000" b="1" dirty="0">
                <a:cs typeface="PT Bold Heading" panose="02010400000000000000" pitchFamily="2" charset="-78"/>
              </a:rPr>
              <a:t>نشاط جماعي : 2 هل هناك علاقة بين التعلم والنضج وما هو الفرق بينهما  ؟</a:t>
            </a:r>
            <a:endParaRPr lang="en-US" sz="6000" b="1" dirty="0">
              <a:cs typeface="PT Bold Heading" panose="02010400000000000000" pitchFamily="2" charset="-78"/>
            </a:endParaRPr>
          </a:p>
        </p:txBody>
      </p:sp>
      <p:pic>
        <p:nvPicPr>
          <p:cNvPr id="5" name="عنصر نائب للمحتوى 4">
            <a:extLst>
              <a:ext uri="{FF2B5EF4-FFF2-40B4-BE49-F238E27FC236}">
                <a16:creationId xmlns:a16="http://schemas.microsoft.com/office/drawing/2014/main" id="{09F0047C-F6FC-498E-BBFD-E3B0AFAEC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2019300"/>
            <a:ext cx="8983980" cy="8229600"/>
          </a:xfrm>
          <a:prstGeom prst="rect">
            <a:avLst/>
          </a:prstGeom>
        </p:spPr>
      </p:pic>
    </p:spTree>
    <p:extLst>
      <p:ext uri="{BB962C8B-B14F-4D97-AF65-F5344CB8AC3E}">
        <p14:creationId xmlns:p14="http://schemas.microsoft.com/office/powerpoint/2010/main" val="16441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IQ" sz="4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IQ" sz="3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اتقاضى الدعم من عائلتي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صورة 14">
            <a:extLst>
              <a:ext uri="{FF2B5EF4-FFF2-40B4-BE49-F238E27FC236}">
                <a16:creationId xmlns:a16="http://schemas.microsoft.com/office/drawing/2014/main" id="{A5D38D28-4B33-4D4B-A96E-868844D77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03"/>
            <a:ext cx="18288000" cy="9868797"/>
          </a:xfrm>
          <a:prstGeom prst="rect">
            <a:avLst/>
          </a:prstGeom>
        </p:spPr>
      </p:pic>
    </p:spTree>
    <p:extLst>
      <p:ext uri="{BB962C8B-B14F-4D97-AF65-F5344CB8AC3E}">
        <p14:creationId xmlns:p14="http://schemas.microsoft.com/office/powerpoint/2010/main" val="12031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pic>
        <p:nvPicPr>
          <p:cNvPr id="13" name="صورة 12">
            <a:extLst>
              <a:ext uri="{FF2B5EF4-FFF2-40B4-BE49-F238E27FC236}">
                <a16:creationId xmlns:a16="http://schemas.microsoft.com/office/drawing/2014/main" id="{052E824E-5CD5-4395-8C56-D326FE936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8288000" cy="9925620"/>
          </a:xfrm>
          <a:prstGeom prst="rect">
            <a:avLst/>
          </a:prstGeom>
        </p:spPr>
      </p:pic>
    </p:spTree>
    <p:extLst>
      <p:ext uri="{BB962C8B-B14F-4D97-AF65-F5344CB8AC3E}">
        <p14:creationId xmlns:p14="http://schemas.microsoft.com/office/powerpoint/2010/main" val="2501540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9" name="TextBox 9"/>
          <p:cNvSpPr txBox="1"/>
          <p:nvPr/>
        </p:nvSpPr>
        <p:spPr>
          <a:xfrm>
            <a:off x="-371661" y="9286429"/>
            <a:ext cx="6523965" cy="1000571"/>
          </a:xfrm>
          <a:prstGeom prst="rect">
            <a:avLst/>
          </a:prstGeom>
        </p:spPr>
        <p:txBody>
          <a:bodyPr lIns="50800" tIns="50800" rIns="50800" bIns="50800" rtlCol="0" anchor="ctr"/>
          <a:lstStyle/>
          <a:p>
            <a:pPr algn="ctr">
              <a:lnSpc>
                <a:spcPts val="2659"/>
              </a:lnSpc>
            </a:pPr>
            <a:endParaRPr/>
          </a:p>
        </p:txBody>
      </p:sp>
      <p:sp>
        <p:nvSpPr>
          <p:cNvPr id="32" name="Freeform 2">
            <a:extLst>
              <a:ext uri="{FF2B5EF4-FFF2-40B4-BE49-F238E27FC236}">
                <a16:creationId xmlns:a16="http://schemas.microsoft.com/office/drawing/2014/main" id="{B4AEFBC7-56B4-4630-8885-D9F6A2EF2764}"/>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pic>
        <p:nvPicPr>
          <p:cNvPr id="8" name="صورة 7">
            <a:extLst>
              <a:ext uri="{FF2B5EF4-FFF2-40B4-BE49-F238E27FC236}">
                <a16:creationId xmlns:a16="http://schemas.microsoft.com/office/drawing/2014/main" id="{2F1C71F9-0B57-4768-AED1-EAD28139E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7999" cy="10286999"/>
          </a:xfrm>
          <a:prstGeom prst="rect">
            <a:avLst/>
          </a:prstGeom>
        </p:spPr>
      </p:pic>
    </p:spTree>
    <p:extLst>
      <p:ext uri="{BB962C8B-B14F-4D97-AF65-F5344CB8AC3E}">
        <p14:creationId xmlns:p14="http://schemas.microsoft.com/office/powerpoint/2010/main" val="34404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6" name="Freeform 26"/>
          <p:cNvSpPr/>
          <p:nvPr/>
        </p:nvSpPr>
        <p:spPr>
          <a:xfrm>
            <a:off x="3809999" y="4147547"/>
            <a:ext cx="1159357" cy="1081643"/>
          </a:xfrm>
          <a:custGeom>
            <a:avLst/>
            <a:gdLst/>
            <a:ahLst/>
            <a:cxnLst/>
            <a:rect l="l" t="t" r="r" b="b"/>
            <a:pathLst>
              <a:path w="1432860" h="1389874">
                <a:moveTo>
                  <a:pt x="0" y="0"/>
                </a:moveTo>
                <a:lnTo>
                  <a:pt x="1432860" y="0"/>
                </a:lnTo>
                <a:lnTo>
                  <a:pt x="1432860" y="1389874"/>
                </a:lnTo>
                <a:lnTo>
                  <a:pt x="0" y="1389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05854" y="6967648"/>
            <a:ext cx="1067511" cy="980086"/>
          </a:xfrm>
          <a:custGeom>
            <a:avLst/>
            <a:gdLst/>
            <a:ahLst/>
            <a:cxnLst/>
            <a:rect l="l" t="t" r="r" b="b"/>
            <a:pathLst>
              <a:path w="1319347" h="1259377">
                <a:moveTo>
                  <a:pt x="0" y="0"/>
                </a:moveTo>
                <a:lnTo>
                  <a:pt x="1319347" y="0"/>
                </a:lnTo>
                <a:lnTo>
                  <a:pt x="1319347" y="1259377"/>
                </a:lnTo>
                <a:lnTo>
                  <a:pt x="0" y="125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صورة 10">
            <a:extLst>
              <a:ext uri="{FF2B5EF4-FFF2-40B4-BE49-F238E27FC236}">
                <a16:creationId xmlns:a16="http://schemas.microsoft.com/office/drawing/2014/main" id="{29C4704E-209B-4837-B84A-9E56AECB0C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8288000" cy="102869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439179" y="2095989"/>
            <a:ext cx="5415979" cy="6253862"/>
            <a:chOff x="-43922" y="-69266"/>
            <a:chExt cx="31287467" cy="36127816"/>
          </a:xfrm>
        </p:grpSpPr>
        <p:sp>
          <p:nvSpPr>
            <p:cNvPr id="20" name="Freeform 20"/>
            <p:cNvSpPr/>
            <p:nvPr/>
          </p:nvSpPr>
          <p:spPr>
            <a:xfrm>
              <a:off x="-43922" y="-69266"/>
              <a:ext cx="31287467" cy="36127816"/>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7735" r="-7735"/>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sp>
        <p:nvSpPr>
          <p:cNvPr id="37" name="مستطيل 36"/>
          <p:cNvSpPr/>
          <p:nvPr/>
        </p:nvSpPr>
        <p:spPr>
          <a:xfrm>
            <a:off x="11362762" y="1409700"/>
            <a:ext cx="5799583" cy="88807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300" b="1" dirty="0">
                <a:solidFill>
                  <a:schemeClr val="bg1"/>
                </a:solidFill>
              </a:rPr>
              <a:t>الفئة المستهدفة </a:t>
            </a:r>
          </a:p>
        </p:txBody>
      </p:sp>
      <p:sp>
        <p:nvSpPr>
          <p:cNvPr id="49" name="مربع نص 48">
            <a:extLst>
              <a:ext uri="{FF2B5EF4-FFF2-40B4-BE49-F238E27FC236}">
                <a16:creationId xmlns:a16="http://schemas.microsoft.com/office/drawing/2014/main" id="{9E2CD3CC-8931-4A7A-B645-103D7B2FF7DF}"/>
              </a:ext>
            </a:extLst>
          </p:cNvPr>
          <p:cNvSpPr txBox="1"/>
          <p:nvPr/>
        </p:nvSpPr>
        <p:spPr>
          <a:xfrm>
            <a:off x="7704527" y="3195781"/>
            <a:ext cx="1058347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ar-IQ" sz="3600" b="1" dirty="0"/>
              <a:t>طلاب المرحلة الثالثة – كلية التربية البدنية وعلوم الرياضة – جامعة البصرة</a:t>
            </a:r>
            <a:endParaRPr lang="en-US" sz="3600" b="1" dirty="0"/>
          </a:p>
        </p:txBody>
      </p:sp>
      <p:grpSp>
        <p:nvGrpSpPr>
          <p:cNvPr id="50" name="مجموعة 49">
            <a:extLst>
              <a:ext uri="{FF2B5EF4-FFF2-40B4-BE49-F238E27FC236}">
                <a16:creationId xmlns:a16="http://schemas.microsoft.com/office/drawing/2014/main" id="{112A6465-1F79-4D19-8EFD-80193AB9509C}"/>
              </a:ext>
            </a:extLst>
          </p:cNvPr>
          <p:cNvGrpSpPr/>
          <p:nvPr/>
        </p:nvGrpSpPr>
        <p:grpSpPr>
          <a:xfrm>
            <a:off x="8709580" y="4834392"/>
            <a:ext cx="9144294" cy="1121817"/>
            <a:chOff x="1208110" y="1537364"/>
            <a:chExt cx="6754739" cy="1121817"/>
          </a:xfrm>
        </p:grpSpPr>
        <p:sp>
          <p:nvSpPr>
            <p:cNvPr id="51" name="مستطيل: زوايا علوية مستديرة 50">
              <a:extLst>
                <a:ext uri="{FF2B5EF4-FFF2-40B4-BE49-F238E27FC236}">
                  <a16:creationId xmlns:a16="http://schemas.microsoft.com/office/drawing/2014/main" id="{6CE18372-5988-4E0C-8E7A-3263CA15BB27}"/>
                </a:ext>
              </a:extLst>
            </p:cNvPr>
            <p:cNvSpPr/>
            <p:nvPr/>
          </p:nvSpPr>
          <p:spPr>
            <a:xfrm rot="5400000">
              <a:off x="4024571" y="-1279097"/>
              <a:ext cx="1121817" cy="6754739"/>
            </a:xfrm>
            <a:prstGeom prst="round2SameRect">
              <a:avLst/>
            </a:prstGeom>
            <a:solidFill>
              <a:srgbClr val="FEB80A">
                <a:lumMod val="40000"/>
                <a:lumOff val="60000"/>
                <a:alpha val="90000"/>
              </a:srgbClr>
            </a:solidFill>
            <a:ln w="25400" cap="flat" cmpd="sng" algn="ctr">
              <a:solidFill>
                <a:srgbClr val="3891A7">
                  <a:hueOff val="0"/>
                  <a:satOff val="0"/>
                  <a:lumOff val="0"/>
                  <a:alphaOff val="0"/>
                </a:srgbClr>
              </a:solidFill>
              <a:prstDash val="solid"/>
            </a:ln>
            <a:effectLst/>
          </p:spPr>
        </p:sp>
        <p:sp>
          <p:nvSpPr>
            <p:cNvPr id="52" name="مستطيل: زوايا علوية مستديرة 4">
              <a:extLst>
                <a:ext uri="{FF2B5EF4-FFF2-40B4-BE49-F238E27FC236}">
                  <a16:creationId xmlns:a16="http://schemas.microsoft.com/office/drawing/2014/main" id="{41275386-8826-4BCD-961D-6AC02AF09F14}"/>
                </a:ext>
              </a:extLst>
            </p:cNvPr>
            <p:cNvSpPr txBox="1"/>
            <p:nvPr/>
          </p:nvSpPr>
          <p:spPr>
            <a:xfrm>
              <a:off x="1208111" y="1592126"/>
              <a:ext cx="6699976" cy="1012291"/>
            </a:xfrm>
            <a:prstGeom prst="rect">
              <a:avLst/>
            </a:prstGeom>
            <a:noFill/>
            <a:ln>
              <a:noFill/>
            </a:ln>
            <a:effectLst/>
          </p:spPr>
          <p:txBody>
            <a:bodyPr spcFirstLastPara="0" vert="horz" wrap="square" lIns="256032" tIns="22860" rIns="22860" bIns="22860" numCol="1" spcCol="1270" anchor="ctr" anchorCtr="0">
              <a:noAutofit/>
            </a:bodyPr>
            <a:lstStyle/>
            <a:p>
              <a:pPr marL="285750" marR="0" lvl="1" indent="-285750" algn="ctr" defTabSz="1600200" eaLnBrk="1" fontAlgn="auto" latinLnBrk="0" hangingPunct="1">
                <a:lnSpc>
                  <a:spcPct val="90000"/>
                </a:lnSpc>
                <a:spcBef>
                  <a:spcPct val="0"/>
                </a:spcBef>
                <a:spcAft>
                  <a:spcPct val="15000"/>
                </a:spcAft>
                <a:buClrTx/>
                <a:buSzTx/>
                <a:buFontTx/>
                <a:buChar char="•"/>
                <a:tabLst/>
                <a:defRPr/>
              </a:pPr>
              <a:r>
                <a:rPr kumimoji="0" lang="ar-IQ" sz="3600" b="1"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rPr>
                <a:t>المكان : كلية التربية البدنية وعلوم الرياضة – جامعة البصرة</a:t>
              </a:r>
              <a:endPar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cs typeface="+mn-cs"/>
              </a:endParaRPr>
            </a:p>
          </p:txBody>
        </p:sp>
      </p:grpSp>
      <p:grpSp>
        <p:nvGrpSpPr>
          <p:cNvPr id="53" name="مجموعة 52">
            <a:extLst>
              <a:ext uri="{FF2B5EF4-FFF2-40B4-BE49-F238E27FC236}">
                <a16:creationId xmlns:a16="http://schemas.microsoft.com/office/drawing/2014/main" id="{F8E85FEF-2395-4EA5-96A7-2D757C914B88}"/>
              </a:ext>
            </a:extLst>
          </p:cNvPr>
          <p:cNvGrpSpPr/>
          <p:nvPr/>
        </p:nvGrpSpPr>
        <p:grpSpPr>
          <a:xfrm>
            <a:off x="9794666" y="6687261"/>
            <a:ext cx="7328078" cy="1121817"/>
            <a:chOff x="1208110" y="3070652"/>
            <a:chExt cx="6754739" cy="1121817"/>
          </a:xfrm>
        </p:grpSpPr>
        <p:sp>
          <p:nvSpPr>
            <p:cNvPr id="54" name="مستطيل: زوايا علوية مستديرة 53">
              <a:extLst>
                <a:ext uri="{FF2B5EF4-FFF2-40B4-BE49-F238E27FC236}">
                  <a16:creationId xmlns:a16="http://schemas.microsoft.com/office/drawing/2014/main" id="{C046DA6F-8615-4CC3-AF2E-F8BBA0442101}"/>
                </a:ext>
              </a:extLst>
            </p:cNvPr>
            <p:cNvSpPr/>
            <p:nvPr/>
          </p:nvSpPr>
          <p:spPr>
            <a:xfrm rot="5400000">
              <a:off x="4024571" y="254191"/>
              <a:ext cx="1121817" cy="6754739"/>
            </a:xfrm>
            <a:prstGeom prst="round2SameRect">
              <a:avLst/>
            </a:prstGeom>
            <a:solidFill>
              <a:srgbClr val="84AA33">
                <a:lumMod val="20000"/>
                <a:lumOff val="80000"/>
                <a:alpha val="90000"/>
              </a:srgbClr>
            </a:solidFill>
            <a:ln w="25400" cap="flat" cmpd="sng" algn="ctr">
              <a:solidFill>
                <a:srgbClr val="3891A7">
                  <a:hueOff val="0"/>
                  <a:satOff val="0"/>
                  <a:lumOff val="0"/>
                  <a:alphaOff val="0"/>
                </a:srgbClr>
              </a:solidFill>
              <a:prstDash val="solid"/>
            </a:ln>
            <a:effectLst/>
          </p:spPr>
        </p:sp>
        <p:sp>
          <p:nvSpPr>
            <p:cNvPr id="55" name="مستطيل: زوايا علوية مستديرة 4">
              <a:extLst>
                <a:ext uri="{FF2B5EF4-FFF2-40B4-BE49-F238E27FC236}">
                  <a16:creationId xmlns:a16="http://schemas.microsoft.com/office/drawing/2014/main" id="{C140F8BF-2496-4956-8F30-B98BA8D50A11}"/>
                </a:ext>
              </a:extLst>
            </p:cNvPr>
            <p:cNvSpPr txBox="1"/>
            <p:nvPr/>
          </p:nvSpPr>
          <p:spPr>
            <a:xfrm>
              <a:off x="1208111" y="3125415"/>
              <a:ext cx="6699976" cy="1012291"/>
            </a:xfrm>
            <a:prstGeom prst="rect">
              <a:avLst/>
            </a:prstGeom>
            <a:noFill/>
            <a:ln>
              <a:noFill/>
            </a:ln>
            <a:effectLst/>
          </p:spPr>
          <p:txBody>
            <a:bodyPr spcFirstLastPara="0" vert="horz" wrap="square" lIns="391160" tIns="34925" rIns="34925" bIns="34925" numCol="1" spcCol="1270" anchor="ctr" anchorCtr="0">
              <a:noAutofit/>
            </a:bodyPr>
            <a:lstStyle/>
            <a:p>
              <a:pPr marL="285750" marR="0" lvl="1" indent="-285750" algn="r" defTabSz="2444750" eaLnBrk="1" fontAlgn="auto" latinLnBrk="0" hangingPunct="1">
                <a:lnSpc>
                  <a:spcPct val="90000"/>
                </a:lnSpc>
                <a:spcBef>
                  <a:spcPct val="0"/>
                </a:spcBef>
                <a:spcAft>
                  <a:spcPct val="15000"/>
                </a:spcAft>
                <a:buClrTx/>
                <a:buSzTx/>
                <a:buFontTx/>
                <a:buChar char="•"/>
                <a:tabLst/>
                <a:defRPr/>
              </a:pPr>
              <a:r>
                <a:rPr kumimoji="0" lang="ar-IQ" sz="5500" b="0"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rPr>
                <a:t>زمن المحاضرة : ساعتان</a:t>
              </a:r>
              <a:endParaRPr kumimoji="0" lang="en-US" sz="5500" b="0"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cs typeface="+mn-c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1199AE3-6710-4659-B2E2-0F1DE279D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7999" cy="10287000"/>
          </a:xfrm>
          <a:prstGeom prst="rect">
            <a:avLst/>
          </a:prstGeom>
        </p:spPr>
      </p:pic>
    </p:spTree>
    <p:extLst>
      <p:ext uri="{BB962C8B-B14F-4D97-AF65-F5344CB8AC3E}">
        <p14:creationId xmlns:p14="http://schemas.microsoft.com/office/powerpoint/2010/main" val="201497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6" name="Freeform 26"/>
          <p:cNvSpPr/>
          <p:nvPr/>
        </p:nvSpPr>
        <p:spPr>
          <a:xfrm>
            <a:off x="3809999" y="4147547"/>
            <a:ext cx="1159357" cy="1081643"/>
          </a:xfrm>
          <a:custGeom>
            <a:avLst/>
            <a:gdLst/>
            <a:ahLst/>
            <a:cxnLst/>
            <a:rect l="l" t="t" r="r" b="b"/>
            <a:pathLst>
              <a:path w="1432860" h="1389874">
                <a:moveTo>
                  <a:pt x="0" y="0"/>
                </a:moveTo>
                <a:lnTo>
                  <a:pt x="1432860" y="0"/>
                </a:lnTo>
                <a:lnTo>
                  <a:pt x="1432860" y="1389874"/>
                </a:lnTo>
                <a:lnTo>
                  <a:pt x="0" y="1389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05854" y="6967648"/>
            <a:ext cx="1067511" cy="980086"/>
          </a:xfrm>
          <a:custGeom>
            <a:avLst/>
            <a:gdLst/>
            <a:ahLst/>
            <a:cxnLst/>
            <a:rect l="l" t="t" r="r" b="b"/>
            <a:pathLst>
              <a:path w="1319347" h="1259377">
                <a:moveTo>
                  <a:pt x="0" y="0"/>
                </a:moveTo>
                <a:lnTo>
                  <a:pt x="1319347" y="0"/>
                </a:lnTo>
                <a:lnTo>
                  <a:pt x="1319347" y="1259377"/>
                </a:lnTo>
                <a:lnTo>
                  <a:pt x="0" y="125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2"/>
          <p:cNvSpPr txBox="1"/>
          <p:nvPr/>
        </p:nvSpPr>
        <p:spPr>
          <a:xfrm>
            <a:off x="7794817" y="5078186"/>
            <a:ext cx="853557" cy="755720"/>
          </a:xfrm>
          <a:prstGeom prst="rect">
            <a:avLst/>
          </a:prstGeom>
        </p:spPr>
        <p:txBody>
          <a:bodyPr wrap="square" lIns="0" tIns="0" rIns="0" bIns="0" rtlCol="0" anchor="t">
            <a:spAutoFit/>
          </a:bodyPr>
          <a:lstStyle/>
          <a:p>
            <a:pPr algn="ctr">
              <a:lnSpc>
                <a:spcPts val="6216"/>
              </a:lnSpc>
              <a:spcBef>
                <a:spcPct val="0"/>
              </a:spcBef>
            </a:pPr>
            <a:r>
              <a:rPr lang="en-US" sz="4440" dirty="0">
                <a:solidFill>
                  <a:srgbClr val="FFFFFF"/>
                </a:solidFill>
                <a:latin typeface="Poppins Bold"/>
              </a:rPr>
              <a:t>03</a:t>
            </a:r>
          </a:p>
        </p:txBody>
      </p:sp>
      <p:pic>
        <p:nvPicPr>
          <p:cNvPr id="11" name="صورة 10">
            <a:extLst>
              <a:ext uri="{FF2B5EF4-FFF2-40B4-BE49-F238E27FC236}">
                <a16:creationId xmlns:a16="http://schemas.microsoft.com/office/drawing/2014/main" id="{B2C68D02-0F31-475F-8B2C-8C20DCE64D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682709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grpSp>
        <p:nvGrpSpPr>
          <p:cNvPr id="70" name="Group 2">
            <a:extLst>
              <a:ext uri="{FF2B5EF4-FFF2-40B4-BE49-F238E27FC236}">
                <a16:creationId xmlns:a16="http://schemas.microsoft.com/office/drawing/2014/main" id="{F1F38026-BB34-4A90-9954-3A2E8182088D}"/>
              </a:ext>
            </a:extLst>
          </p:cNvPr>
          <p:cNvGrpSpPr/>
          <p:nvPr/>
        </p:nvGrpSpPr>
        <p:grpSpPr>
          <a:xfrm rot="-8995798">
            <a:off x="4899020" y="11022230"/>
            <a:ext cx="13531543" cy="3065584"/>
            <a:chOff x="0" y="0"/>
            <a:chExt cx="3083192" cy="698500"/>
          </a:xfrm>
        </p:grpSpPr>
        <p:sp>
          <p:nvSpPr>
            <p:cNvPr id="71" name="Freeform 3">
              <a:extLst>
                <a:ext uri="{FF2B5EF4-FFF2-40B4-BE49-F238E27FC236}">
                  <a16:creationId xmlns:a16="http://schemas.microsoft.com/office/drawing/2014/main" id="{1261B0C9-4D21-4A98-9A13-568469846BDD}"/>
                </a:ext>
              </a:extLst>
            </p:cNvPr>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72" name="TextBox 4">
              <a:extLst>
                <a:ext uri="{FF2B5EF4-FFF2-40B4-BE49-F238E27FC236}">
                  <a16:creationId xmlns:a16="http://schemas.microsoft.com/office/drawing/2014/main" id="{68C1A3FE-CCE6-4935-8170-4A12DCA218AD}"/>
                </a:ext>
              </a:extLst>
            </p:cNvPr>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pic>
        <p:nvPicPr>
          <p:cNvPr id="3" name="صورة 2">
            <a:extLst>
              <a:ext uri="{FF2B5EF4-FFF2-40B4-BE49-F238E27FC236}">
                <a16:creationId xmlns:a16="http://schemas.microsoft.com/office/drawing/2014/main" id="{CD19B22D-DA26-4584-832A-F05914CC7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9300"/>
            <a:ext cx="7066249" cy="6515607"/>
          </a:xfrm>
          <a:prstGeom prst="roundRect">
            <a:avLst/>
          </a:prstGeom>
        </p:spPr>
      </p:pic>
      <p:pic>
        <p:nvPicPr>
          <p:cNvPr id="19" name="صورة 18">
            <a:extLst>
              <a:ext uri="{FF2B5EF4-FFF2-40B4-BE49-F238E27FC236}">
                <a16:creationId xmlns:a16="http://schemas.microsoft.com/office/drawing/2014/main" id="{1C797990-A794-4008-AAF4-E480B2CB1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0"/>
            <a:ext cx="11446005" cy="10287000"/>
          </a:xfrm>
          <a:prstGeom prst="rect">
            <a:avLst/>
          </a:prstGeom>
        </p:spPr>
      </p:pic>
    </p:spTree>
    <p:extLst>
      <p:ext uri="{BB962C8B-B14F-4D97-AF65-F5344CB8AC3E}">
        <p14:creationId xmlns:p14="http://schemas.microsoft.com/office/powerpoint/2010/main" val="406170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pic>
        <p:nvPicPr>
          <p:cNvPr id="15" name="صورة 14">
            <a:extLst>
              <a:ext uri="{FF2B5EF4-FFF2-40B4-BE49-F238E27FC236}">
                <a16:creationId xmlns:a16="http://schemas.microsoft.com/office/drawing/2014/main" id="{7D4839EE-041B-4A3C-AF97-631BB9987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72910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pic>
        <p:nvPicPr>
          <p:cNvPr id="13" name="صورة 12">
            <a:extLst>
              <a:ext uri="{FF2B5EF4-FFF2-40B4-BE49-F238E27FC236}">
                <a16:creationId xmlns:a16="http://schemas.microsoft.com/office/drawing/2014/main" id="{84194985-C517-43A2-8101-6CCED4572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
            <a:ext cx="18288000" cy="10325100"/>
          </a:xfrm>
          <a:prstGeom prst="rect">
            <a:avLst/>
          </a:prstGeom>
        </p:spPr>
      </p:pic>
    </p:spTree>
    <p:extLst>
      <p:ext uri="{BB962C8B-B14F-4D97-AF65-F5344CB8AC3E}">
        <p14:creationId xmlns:p14="http://schemas.microsoft.com/office/powerpoint/2010/main" val="3299619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صورة 16">
            <a:extLst>
              <a:ext uri="{FF2B5EF4-FFF2-40B4-BE49-F238E27FC236}">
                <a16:creationId xmlns:a16="http://schemas.microsoft.com/office/drawing/2014/main" id="{027969FF-60B4-4B01-B207-D33338C1D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spTree>
    <p:extLst>
      <p:ext uri="{BB962C8B-B14F-4D97-AF65-F5344CB8AC3E}">
        <p14:creationId xmlns:p14="http://schemas.microsoft.com/office/powerpoint/2010/main" val="3245899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r>
              <a:rPr lang="ar-IQ" sz="4000" b="1" dirty="0">
                <a:solidFill>
                  <a:schemeClr val="bg1"/>
                </a:solidFill>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algn="r" rtl="1">
              <a:lnSpc>
                <a:spcPct val="150000"/>
              </a:lnSpc>
            </a:pPr>
            <a:r>
              <a:rPr lang="ar-IQ" sz="3600" b="1" dirty="0">
                <a:solidFill>
                  <a:schemeClr val="bg1"/>
                </a:solidFill>
              </a:rPr>
              <a:t>اتقاضى الدعم من عائلتي </a:t>
            </a:r>
            <a:endParaRPr lang="en-US" sz="3600" dirty="0">
              <a:solidFill>
                <a:schemeClr val="bg1"/>
              </a:solidFill>
            </a:endParaRPr>
          </a:p>
        </p:txBody>
      </p:sp>
      <p:pic>
        <p:nvPicPr>
          <p:cNvPr id="14" name="صورة 13">
            <a:extLst>
              <a:ext uri="{FF2B5EF4-FFF2-40B4-BE49-F238E27FC236}">
                <a16:creationId xmlns:a16="http://schemas.microsoft.com/office/drawing/2014/main" id="{9BD07615-8188-482B-8113-37A0B045B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0"/>
            <a:ext cx="18287999" cy="10477500"/>
          </a:xfrm>
          <a:prstGeom prst="rect">
            <a:avLst/>
          </a:prstGeom>
        </p:spPr>
      </p:pic>
    </p:spTree>
    <p:extLst>
      <p:ext uri="{BB962C8B-B14F-4D97-AF65-F5344CB8AC3E}">
        <p14:creationId xmlns:p14="http://schemas.microsoft.com/office/powerpoint/2010/main" val="22463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r>
              <a:rPr lang="ar-IQ" sz="4000" b="1" dirty="0">
                <a:solidFill>
                  <a:schemeClr val="bg1"/>
                </a:solidFill>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algn="r" rtl="1">
              <a:lnSpc>
                <a:spcPct val="150000"/>
              </a:lnSpc>
            </a:pPr>
            <a:r>
              <a:rPr lang="ar-IQ" sz="3600" b="1" dirty="0">
                <a:solidFill>
                  <a:schemeClr val="bg1"/>
                </a:solidFill>
              </a:rPr>
              <a:t>اتقاضى الدعم من عائلتي </a:t>
            </a:r>
            <a:endParaRPr lang="en-US" sz="3600" dirty="0">
              <a:solidFill>
                <a:schemeClr val="bg1"/>
              </a:solidFill>
            </a:endParaRPr>
          </a:p>
        </p:txBody>
      </p:sp>
      <p:pic>
        <p:nvPicPr>
          <p:cNvPr id="5" name="صورة 4">
            <a:extLst>
              <a:ext uri="{FF2B5EF4-FFF2-40B4-BE49-F238E27FC236}">
                <a16:creationId xmlns:a16="http://schemas.microsoft.com/office/drawing/2014/main" id="{6B1B4104-20E7-40F2-B35D-86BAC2AB7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529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r>
              <a:rPr lang="ar-IQ" sz="4000" b="1" dirty="0">
                <a:solidFill>
                  <a:schemeClr val="bg1"/>
                </a:solidFill>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algn="r" rtl="1">
              <a:lnSpc>
                <a:spcPct val="150000"/>
              </a:lnSpc>
            </a:pPr>
            <a:r>
              <a:rPr lang="ar-IQ" sz="3600" b="1" dirty="0">
                <a:solidFill>
                  <a:schemeClr val="bg1"/>
                </a:solidFill>
              </a:rPr>
              <a:t>اتقاضى الدعم من عائلتي </a:t>
            </a:r>
            <a:endParaRPr lang="en-US" sz="3600" dirty="0">
              <a:solidFill>
                <a:schemeClr val="bg1"/>
              </a:solidFill>
            </a:endParaRPr>
          </a:p>
        </p:txBody>
      </p:sp>
      <p:pic>
        <p:nvPicPr>
          <p:cNvPr id="5" name="صورة 4">
            <a:extLst>
              <a:ext uri="{FF2B5EF4-FFF2-40B4-BE49-F238E27FC236}">
                <a16:creationId xmlns:a16="http://schemas.microsoft.com/office/drawing/2014/main" id="{D1684B2F-03A7-4B1D-9055-D7E4E8417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66205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9" name="مربع نص 28">
            <a:extLst>
              <a:ext uri="{FF2B5EF4-FFF2-40B4-BE49-F238E27FC236}">
                <a16:creationId xmlns:a16="http://schemas.microsoft.com/office/drawing/2014/main" id="{E0EC7CC7-AE8D-4067-BAA1-F3151CDD9531}"/>
              </a:ext>
            </a:extLst>
          </p:cNvPr>
          <p:cNvSpPr txBox="1"/>
          <p:nvPr/>
        </p:nvSpPr>
        <p:spPr>
          <a:xfrm>
            <a:off x="6222544" y="5550836"/>
            <a:ext cx="664014" cy="830997"/>
          </a:xfrm>
          <a:prstGeom prst="rect">
            <a:avLst/>
          </a:prstGeom>
          <a:noFill/>
        </p:spPr>
        <p:txBody>
          <a:bodyPr wrap="square" rtlCol="1">
            <a:spAutoFit/>
          </a:bodyPr>
          <a:lstStyle/>
          <a:p>
            <a:r>
              <a:rPr lang="en-US" sz="4800" b="1" dirty="0">
                <a:solidFill>
                  <a:schemeClr val="bg1"/>
                </a:solidFill>
              </a:rPr>
              <a:t>P</a:t>
            </a:r>
            <a:endParaRPr lang="ar-IQ" sz="4800" b="1" dirty="0">
              <a:solidFill>
                <a:schemeClr val="bg1"/>
              </a:solidFill>
            </a:endParaRPr>
          </a:p>
        </p:txBody>
      </p:sp>
      <p:sp>
        <p:nvSpPr>
          <p:cNvPr id="34" name="مربع نص 33">
            <a:extLst>
              <a:ext uri="{FF2B5EF4-FFF2-40B4-BE49-F238E27FC236}">
                <a16:creationId xmlns:a16="http://schemas.microsoft.com/office/drawing/2014/main" id="{AA255442-4EA7-433F-BE06-91405D09AC80}"/>
              </a:ext>
            </a:extLst>
          </p:cNvPr>
          <p:cNvSpPr txBox="1"/>
          <p:nvPr/>
        </p:nvSpPr>
        <p:spPr>
          <a:xfrm>
            <a:off x="3938495" y="0"/>
            <a:ext cx="14349506" cy="10005816"/>
          </a:xfrm>
          <a:prstGeom prst="rect">
            <a:avLst/>
          </a:prstGeom>
          <a:noFill/>
        </p:spPr>
        <p:txBody>
          <a:bodyPr wrap="square">
            <a:spAutoFit/>
          </a:bodyPr>
          <a:lstStyle/>
          <a:p>
            <a:pPr algn="ctr" rtl="1">
              <a:lnSpc>
                <a:spcPct val="115000"/>
              </a:lnSpc>
              <a:spcAft>
                <a:spcPts val="1000"/>
              </a:spcAft>
              <a:tabLst>
                <a:tab pos="271145" algn="l"/>
              </a:tabLst>
            </a:pPr>
            <a:r>
              <a:rPr lang="ar-IQ" sz="4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الاداء الحركي :</a:t>
            </a:r>
            <a:endParaRPr lang="en-US" sz="4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tabLst>
                <a:tab pos="271145" algn="l"/>
              </a:tabLst>
            </a:pPr>
            <a:r>
              <a:rPr lang="ar-IQ" sz="4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هو الشكل الظاهري من التعلم الحركي ، فاذا كان التعلم الحركي عملية داخلية وغير ملموسة فان الاداء الحركي هو النتيجة الظاهرية لذلك التغيير </a:t>
            </a:r>
            <a:endParaRPr lang="en-US" sz="4800" b="1"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tabLst>
                <a:tab pos="271145" algn="l"/>
              </a:tabLst>
            </a:pPr>
            <a:r>
              <a:rPr lang="ar-IQ" sz="5400" b="1" dirty="0">
                <a:solidFill>
                  <a:srgbClr val="00B0F0"/>
                </a:solidFill>
                <a:latin typeface="Calibri" panose="020F0502020204030204" pitchFamily="34" charset="0"/>
                <a:ea typeface="Calibri" panose="020F0502020204030204" pitchFamily="34" charset="0"/>
                <a:cs typeface="Simplified Arabic" panose="02020603050405020304" pitchFamily="18" charset="-78"/>
              </a:rPr>
              <a:t>س/ لماذا لا يمكن الاعتماد على الاداء الحركي لقياس التعلم دائماً؟</a:t>
            </a:r>
            <a:endParaRPr lang="en-US" sz="5400" b="1" dirty="0">
              <a:solidFill>
                <a:srgbClr val="00B0F0"/>
              </a:solidFill>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tabLst>
                <a:tab pos="271145" algn="l"/>
              </a:tabLst>
            </a:pPr>
            <a:r>
              <a:rPr lang="ar-IQ" sz="4800" b="1" dirty="0">
                <a:latin typeface="Calibri" panose="020F0502020204030204" pitchFamily="34" charset="0"/>
                <a:ea typeface="Calibri" panose="020F0502020204030204" pitchFamily="34" charset="0"/>
                <a:cs typeface="Simplified Arabic" panose="02020603050405020304" pitchFamily="18" charset="-78"/>
              </a:rPr>
              <a:t>ج/ لان الاداء الحركي هو صيغة او حالة وقتية في حين ان التعلم هو حالة </a:t>
            </a:r>
            <a:r>
              <a:rPr lang="ar-IQ" sz="4800" b="1" dirty="0" err="1">
                <a:latin typeface="Calibri" panose="020F0502020204030204" pitchFamily="34" charset="0"/>
                <a:ea typeface="Calibri" panose="020F0502020204030204" pitchFamily="34" charset="0"/>
                <a:cs typeface="Simplified Arabic" panose="02020603050405020304" pitchFamily="18" charset="-78"/>
              </a:rPr>
              <a:t>دائمية</a:t>
            </a:r>
            <a:r>
              <a:rPr lang="ar-IQ" sz="4800" b="1" dirty="0">
                <a:latin typeface="Calibri" panose="020F0502020204030204" pitchFamily="34" charset="0"/>
                <a:ea typeface="Calibri" panose="020F0502020204030204" pitchFamily="34" charset="0"/>
                <a:cs typeface="Simplified Arabic" panose="02020603050405020304" pitchFamily="18" charset="-78"/>
              </a:rPr>
              <a:t> ففي كثير من الاحوال </a:t>
            </a:r>
            <a:r>
              <a:rPr lang="ar-IQ" sz="4800" b="1" dirty="0" err="1">
                <a:latin typeface="Calibri" panose="020F0502020204030204" pitchFamily="34" charset="0"/>
                <a:ea typeface="Calibri" panose="020F0502020204030204" pitchFamily="34" charset="0"/>
                <a:cs typeface="Simplified Arabic" panose="02020603050405020304" pitchFamily="18" charset="-78"/>
              </a:rPr>
              <a:t>يتاثر</a:t>
            </a:r>
            <a:r>
              <a:rPr lang="ar-IQ" sz="4800" b="1" dirty="0">
                <a:latin typeface="Calibri" panose="020F0502020204030204" pitchFamily="34" charset="0"/>
                <a:ea typeface="Calibri" panose="020F0502020204030204" pitchFamily="34" charset="0"/>
                <a:cs typeface="Simplified Arabic" panose="02020603050405020304" pitchFamily="18" charset="-78"/>
              </a:rPr>
              <a:t> الاداء ببعض المتغيرات مثل (</a:t>
            </a:r>
            <a:r>
              <a:rPr lang="ar-IQ" sz="4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التحفيز والاثارة والتعب</a:t>
            </a:r>
            <a:r>
              <a:rPr lang="ar-IQ" sz="4800" b="1" dirty="0">
                <a:latin typeface="Calibri" panose="020F0502020204030204" pitchFamily="34" charset="0"/>
                <a:ea typeface="Calibri" panose="020F0502020204030204" pitchFamily="34" charset="0"/>
                <a:cs typeface="Simplified Arabic" panose="02020603050405020304" pitchFamily="18" charset="-78"/>
              </a:rPr>
              <a:t>) ولذا عندما نريد قياس التعلم بواسطة الاداء يتوجب علينا ضمان ضبط الظروف الملائمة والسيطرة على جميع المتغيرات بحيث يعكس الاداء عملية التعلم .</a:t>
            </a:r>
            <a:endParaRPr lang="en-US" sz="4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صورة 14">
            <a:extLst>
              <a:ext uri="{FF2B5EF4-FFF2-40B4-BE49-F238E27FC236}">
                <a16:creationId xmlns:a16="http://schemas.microsoft.com/office/drawing/2014/main" id="{A9DA45C7-890F-4A2A-8D3F-1DB5306CF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0900"/>
            <a:ext cx="3938493" cy="6572250"/>
          </a:xfrm>
          <a:prstGeom prst="rect">
            <a:avLst/>
          </a:prstGeom>
        </p:spPr>
      </p:pic>
    </p:spTree>
    <p:extLst>
      <p:ext uri="{BB962C8B-B14F-4D97-AF65-F5344CB8AC3E}">
        <p14:creationId xmlns:p14="http://schemas.microsoft.com/office/powerpoint/2010/main" val="204645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78059"/>
            <a:ext cx="8743695" cy="8408839"/>
            <a:chOff x="9299" y="1078059"/>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6" name="Group 6"/>
            <p:cNvGrpSpPr/>
            <p:nvPr/>
          </p:nvGrpSpPr>
          <p:grpSpPr>
            <a:xfrm>
              <a:off x="535399" y="1078059"/>
              <a:ext cx="7465597" cy="8408839"/>
              <a:chOff x="0" y="63695"/>
              <a:chExt cx="721626" cy="812800"/>
            </a:xfrm>
          </p:grpSpPr>
          <p:sp>
            <p:nvSpPr>
              <p:cNvPr id="7" name="Freeform 7"/>
              <p:cNvSpPr/>
              <p:nvPr/>
            </p:nvSpPr>
            <p:spPr>
              <a:xfrm>
                <a:off x="23126" y="63695"/>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grpSp>
        <p:nvGrpSpPr>
          <p:cNvPr id="16" name="Group 16"/>
          <p:cNvGrpSpPr/>
          <p:nvPr/>
        </p:nvGrpSpPr>
        <p:grpSpPr>
          <a:xfrm>
            <a:off x="3599525" y="1585023"/>
            <a:ext cx="1563243" cy="1819046"/>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182645" y="1585023"/>
            <a:ext cx="1563243" cy="1819046"/>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21" name="TextBox 21"/>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3890107" y="2109080"/>
            <a:ext cx="982079" cy="770932"/>
          </a:xfrm>
          <a:custGeom>
            <a:avLst/>
            <a:gdLst/>
            <a:ahLst/>
            <a:cxnLst/>
            <a:rect l="l" t="t" r="r" b="b"/>
            <a:pathLst>
              <a:path w="982079" h="770932">
                <a:moveTo>
                  <a:pt x="0" y="0"/>
                </a:moveTo>
                <a:lnTo>
                  <a:pt x="982079" y="0"/>
                </a:lnTo>
                <a:lnTo>
                  <a:pt x="982079" y="770932"/>
                </a:lnTo>
                <a:lnTo>
                  <a:pt x="0" y="770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3473487" y="2109080"/>
            <a:ext cx="981558" cy="770932"/>
          </a:xfrm>
          <a:custGeom>
            <a:avLst/>
            <a:gdLst/>
            <a:ahLst/>
            <a:cxnLst/>
            <a:rect l="l" t="t" r="r" b="b"/>
            <a:pathLst>
              <a:path w="981558" h="770932">
                <a:moveTo>
                  <a:pt x="0" y="0"/>
                </a:moveTo>
                <a:lnTo>
                  <a:pt x="981559" y="0"/>
                </a:lnTo>
                <a:lnTo>
                  <a:pt x="981559" y="770932"/>
                </a:lnTo>
                <a:lnTo>
                  <a:pt x="0" y="770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مستطيل 28"/>
          <p:cNvSpPr/>
          <p:nvPr/>
        </p:nvSpPr>
        <p:spPr>
          <a:xfrm>
            <a:off x="11734801" y="3571896"/>
            <a:ext cx="4357113" cy="701040"/>
          </a:xfrm>
          <a:prstGeom prst="rect">
            <a:avLst/>
          </a:prstGeom>
          <a:solidFill>
            <a:srgbClr val="FFC00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tx1"/>
                </a:solidFill>
              </a:rPr>
              <a:t>طريقة التقديم</a:t>
            </a:r>
          </a:p>
        </p:txBody>
      </p:sp>
      <p:sp>
        <p:nvSpPr>
          <p:cNvPr id="30" name="مستطيل 29"/>
          <p:cNvSpPr/>
          <p:nvPr/>
        </p:nvSpPr>
        <p:spPr>
          <a:xfrm>
            <a:off x="11734800" y="4332964"/>
            <a:ext cx="4357113" cy="2748253"/>
          </a:xfrm>
          <a:prstGeom prst="rect">
            <a:avLst/>
          </a:prstGeom>
        </p:spPr>
        <p:txBody>
          <a:bodyPr wrap="square">
            <a:spAutoFit/>
          </a:bodyPr>
          <a:lstStyle/>
          <a:p>
            <a:pPr marL="571500" indent="-571500" algn="justLow" rtl="1">
              <a:lnSpc>
                <a:spcPct val="150000"/>
              </a:lnSpc>
              <a:buFont typeface="Arial" pitchFamily="34" charset="0"/>
              <a:buChar char="•"/>
            </a:pPr>
            <a:r>
              <a:rPr lang="ar-IQ" sz="4000" b="1" dirty="0">
                <a:solidFill>
                  <a:schemeClr val="bg1"/>
                </a:solidFill>
              </a:rPr>
              <a:t>الشــــرح النظري</a:t>
            </a:r>
          </a:p>
          <a:p>
            <a:pPr marL="411480" indent="-411480" algn="justLow" rtl="1">
              <a:lnSpc>
                <a:spcPct val="150000"/>
              </a:lnSpc>
              <a:buFont typeface="Arial" pitchFamily="34" charset="0"/>
              <a:buChar char="•"/>
            </a:pPr>
            <a:r>
              <a:rPr lang="ar-IQ" sz="4000" b="1" dirty="0">
                <a:solidFill>
                  <a:schemeClr val="bg1"/>
                </a:solidFill>
              </a:rPr>
              <a:t>الأمثلـــــة العمـلية</a:t>
            </a:r>
          </a:p>
          <a:p>
            <a:pPr marL="411480" indent="-411480" algn="justLow" rtl="1">
              <a:lnSpc>
                <a:spcPct val="150000"/>
              </a:lnSpc>
              <a:buFont typeface="Arial" pitchFamily="34" charset="0"/>
              <a:buChar char="•"/>
            </a:pPr>
            <a:r>
              <a:rPr lang="ar-IQ" sz="4000" b="1" dirty="0">
                <a:solidFill>
                  <a:schemeClr val="bg1"/>
                </a:solidFill>
              </a:rPr>
              <a:t>الأنشطة التفـاعلية</a:t>
            </a:r>
            <a:endParaRPr lang="ar-IQ" sz="4000" b="1" dirty="0"/>
          </a:p>
        </p:txBody>
      </p:sp>
      <p:sp>
        <p:nvSpPr>
          <p:cNvPr id="31" name="مستطيل 30"/>
          <p:cNvSpPr/>
          <p:nvPr/>
        </p:nvSpPr>
        <p:spPr>
          <a:xfrm>
            <a:off x="2509543" y="3543300"/>
            <a:ext cx="4357113" cy="701040"/>
          </a:xfrm>
          <a:prstGeom prst="rect">
            <a:avLst/>
          </a:prstGeom>
          <a:solidFill>
            <a:srgbClr val="FFC00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tx1"/>
                </a:solidFill>
              </a:rPr>
              <a:t>وسائل التقديم</a:t>
            </a:r>
          </a:p>
        </p:txBody>
      </p:sp>
      <p:sp>
        <p:nvSpPr>
          <p:cNvPr id="32" name="مستطيل 31"/>
          <p:cNvSpPr/>
          <p:nvPr/>
        </p:nvSpPr>
        <p:spPr>
          <a:xfrm>
            <a:off x="1058144" y="4304368"/>
            <a:ext cx="6180856" cy="2748253"/>
          </a:xfrm>
          <a:prstGeom prst="rect">
            <a:avLst/>
          </a:prstGeom>
        </p:spPr>
        <p:txBody>
          <a:bodyPr wrap="square">
            <a:spAutoFit/>
          </a:bodyPr>
          <a:lstStyle/>
          <a:p>
            <a:pPr marL="430530" indent="-430530" algn="justLow" rtl="1">
              <a:lnSpc>
                <a:spcPct val="150000"/>
              </a:lnSpc>
              <a:buFont typeface="Arial" pitchFamily="34" charset="0"/>
              <a:buChar char="•"/>
            </a:pPr>
            <a:r>
              <a:rPr lang="ar-IQ" sz="4000" b="1" dirty="0">
                <a:solidFill>
                  <a:schemeClr val="bg1"/>
                </a:solidFill>
              </a:rPr>
              <a:t>شرائح باوربوينت</a:t>
            </a:r>
          </a:p>
          <a:p>
            <a:pPr marL="411480" indent="-411480" algn="justLow" rtl="1">
              <a:lnSpc>
                <a:spcPct val="150000"/>
              </a:lnSpc>
              <a:buFont typeface="Arial" pitchFamily="34" charset="0"/>
              <a:buChar char="•"/>
            </a:pPr>
            <a:r>
              <a:rPr lang="ar-IQ" sz="4000" b="1" dirty="0">
                <a:solidFill>
                  <a:schemeClr val="bg1"/>
                </a:solidFill>
              </a:rPr>
              <a:t>مقاطـــــــع فيديو</a:t>
            </a:r>
          </a:p>
          <a:p>
            <a:pPr marL="411480" indent="-411480" algn="justLow" rtl="1">
              <a:lnSpc>
                <a:spcPct val="150000"/>
              </a:lnSpc>
              <a:buFont typeface="Arial" pitchFamily="34" charset="0"/>
              <a:buChar char="•"/>
            </a:pPr>
            <a:r>
              <a:rPr lang="ar-IQ" sz="4000" b="1" dirty="0">
                <a:solidFill>
                  <a:schemeClr val="bg1"/>
                </a:solidFill>
              </a:rPr>
              <a:t>اختبارات قصيرة و مناقشة</a:t>
            </a:r>
          </a:p>
        </p:txBody>
      </p:sp>
      <p:sp>
        <p:nvSpPr>
          <p:cNvPr id="33" name="Title 1"/>
          <p:cNvSpPr txBox="1">
            <a:spLocks/>
          </p:cNvSpPr>
          <p:nvPr/>
        </p:nvSpPr>
        <p:spPr>
          <a:xfrm>
            <a:off x="6806278" y="942565"/>
            <a:ext cx="4709936"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4800" b="1" dirty="0">
                <a:ln w="10541" cmpd="sng">
                  <a:solidFill>
                    <a:schemeClr val="accent1">
                      <a:shade val="88000"/>
                      <a:satMod val="110000"/>
                    </a:schemeClr>
                  </a:solidFill>
                  <a:prstDash val="solid"/>
                </a:ln>
                <a:latin typeface="Traditional Arabic" panose="02020603050405020304" pitchFamily="18" charset="-78"/>
                <a:cs typeface="Traditional Arabic" panose="02020603050405020304" pitchFamily="18" charset="-78"/>
              </a:rPr>
              <a:t>طريقة تقديم المحتوى </a:t>
            </a:r>
            <a:endParaRPr lang="en-US" sz="4800" b="1" dirty="0">
              <a:ln w="10541" cmpd="sng">
                <a:solidFill>
                  <a:schemeClr val="accent1">
                    <a:shade val="88000"/>
                    <a:satMod val="110000"/>
                  </a:schemeClr>
                </a:solidFill>
                <a:prstDash val="solid"/>
              </a:ln>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41" name="مربع نص 40">
            <a:extLst>
              <a:ext uri="{FF2B5EF4-FFF2-40B4-BE49-F238E27FC236}">
                <a16:creationId xmlns:a16="http://schemas.microsoft.com/office/drawing/2014/main" id="{065B0053-4E91-490B-9BAB-F7845267DC09}"/>
              </a:ext>
            </a:extLst>
          </p:cNvPr>
          <p:cNvSpPr txBox="1"/>
          <p:nvPr/>
        </p:nvSpPr>
        <p:spPr>
          <a:xfrm>
            <a:off x="4324257" y="190500"/>
            <a:ext cx="13963743" cy="9668544"/>
          </a:xfrm>
          <a:prstGeom prst="rect">
            <a:avLst/>
          </a:prstGeom>
          <a:noFill/>
        </p:spPr>
        <p:txBody>
          <a:bodyPr wrap="square">
            <a:spAutoFit/>
          </a:bodyPr>
          <a:lstStyle/>
          <a:p>
            <a:pPr marL="0" marR="0" lvl="0" indent="0" algn="ctr" defTabSz="914400" rtl="1" eaLnBrk="1" fontAlgn="auto" latinLnBrk="0" hangingPunct="1">
              <a:lnSpc>
                <a:spcPct val="115000"/>
              </a:lnSpc>
              <a:spcBef>
                <a:spcPts val="0"/>
              </a:spcBef>
              <a:spcAft>
                <a:spcPts val="1000"/>
              </a:spcAft>
              <a:buClrTx/>
              <a:buSzTx/>
              <a:buFontTx/>
              <a:buNone/>
              <a:tabLst>
                <a:tab pos="271145" algn="l"/>
              </a:tabLst>
              <a:defRPr/>
            </a:pPr>
            <a:r>
              <a:rPr kumimoji="0" lang="ar-IQ"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السلوك الحركي :</a:t>
            </a:r>
            <a:endPar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ويعني تصرف الفرد للوصول الى هدف معين وعادة ما يقاس السلوك الحركي بالمسارات الحركية </a:t>
            </a:r>
            <a:r>
              <a:rPr kumimoji="0" lang="ar-IQ" sz="6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لاجزاء</a:t>
            </a:r>
            <a:r>
              <a:rPr kumimoji="0" lang="ar-IQ"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الجسم ومقارنتها بالمسارات النموذجية .</a:t>
            </a:r>
            <a:r>
              <a:rPr kumimoji="0" lang="ar-IQ"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س/ </a:t>
            </a:r>
            <a:r>
              <a:rPr kumimoji="0" lang="ar-IQ" sz="6000" b="1" i="0" u="none" strike="noStrike" kern="1200" cap="none" spc="0" normalizeH="0" baseline="0" noProof="0" dirty="0" err="1">
                <a:ln>
                  <a:noFill/>
                </a:ln>
                <a:solidFill>
                  <a:srgbClr val="00B0F0"/>
                </a:solidFill>
                <a:effectLst/>
                <a:uLnTx/>
                <a:uFillTx/>
                <a:latin typeface="Calibri" panose="020F0502020204030204"/>
                <a:ea typeface="+mn-ea"/>
                <a:cs typeface="Arial" panose="020B0604020202020204" pitchFamily="34" charset="0"/>
              </a:rPr>
              <a:t>ماهو</a:t>
            </a:r>
            <a:r>
              <a:rPr kumimoji="0" lang="ar-IQ" sz="6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 الفرق بين الاداء الحركي والتعلم الحركي ؟</a:t>
            </a:r>
            <a:endParaRPr kumimoji="0" lang="en-US" sz="60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 الاداء الحركي دائماً ملاحظ </a:t>
            </a:r>
            <a:r>
              <a:rPr kumimoji="0" lang="ar-IQ" sz="60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ويتاثر</a:t>
            </a:r>
            <a:r>
              <a:rPr kumimoji="0" lang="ar-IQ"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بالعديد من العوامل مثل (</a:t>
            </a:r>
            <a:r>
              <a:rPr kumimoji="0" lang="ar-IQ" sz="60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الدافعية وتركيز الانتباه والتعب واللياقة البدنية</a:t>
            </a:r>
            <a:r>
              <a:rPr kumimoji="0" lang="ar-IQ"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اما التعلم الحركي هو عبارة عن عملية داخلية او وضع يعكس القدرة الحالية للفرد من اجل انتاج حركة معينة.</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1" eaLnBrk="1" fontAlgn="auto" latinLnBrk="0" hangingPunct="1">
              <a:lnSpc>
                <a:spcPct val="115000"/>
              </a:lnSpc>
              <a:spcBef>
                <a:spcPts val="0"/>
              </a:spcBef>
              <a:spcAft>
                <a:spcPts val="1000"/>
              </a:spcAft>
              <a:buClrTx/>
              <a:buSzTx/>
              <a:buFontTx/>
              <a:buNone/>
              <a:tabLst>
                <a:tab pos="271145" algn="l"/>
              </a:tabLst>
              <a:defRPr/>
            </a:pP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 name="صورة 9">
            <a:extLst>
              <a:ext uri="{FF2B5EF4-FFF2-40B4-BE49-F238E27FC236}">
                <a16:creationId xmlns:a16="http://schemas.microsoft.com/office/drawing/2014/main" id="{A8CA1754-0781-4C19-84DE-A5F4CE609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0" y="0"/>
            <a:ext cx="4324257" cy="5015970"/>
          </a:xfrm>
          <a:prstGeom prst="rect">
            <a:avLst/>
          </a:prstGeom>
        </p:spPr>
      </p:pic>
      <p:pic>
        <p:nvPicPr>
          <p:cNvPr id="15" name="صورة 14">
            <a:extLst>
              <a:ext uri="{FF2B5EF4-FFF2-40B4-BE49-F238E27FC236}">
                <a16:creationId xmlns:a16="http://schemas.microsoft.com/office/drawing/2014/main" id="{E81456E2-4BFD-4DEC-9241-5C966066C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0" y="4895127"/>
            <a:ext cx="4324257" cy="5015970"/>
          </a:xfrm>
          <a:prstGeom prst="rect">
            <a:avLst/>
          </a:prstGeom>
        </p:spPr>
      </p:pic>
      <p:sp>
        <p:nvSpPr>
          <p:cNvPr id="16" name="مستطيل 15">
            <a:extLst>
              <a:ext uri="{FF2B5EF4-FFF2-40B4-BE49-F238E27FC236}">
                <a16:creationId xmlns:a16="http://schemas.microsoft.com/office/drawing/2014/main" id="{446B458D-67AC-4B78-8BBE-CC56EE74EF48}"/>
              </a:ext>
            </a:extLst>
          </p:cNvPr>
          <p:cNvSpPr/>
          <p:nvPr/>
        </p:nvSpPr>
        <p:spPr>
          <a:xfrm>
            <a:off x="-11724" y="3185070"/>
            <a:ext cx="1230924" cy="24918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IQ" sz="3200" b="1" dirty="0"/>
              <a:t>التخطيط التنفيذ</a:t>
            </a:r>
          </a:p>
          <a:p>
            <a:pPr algn="ctr"/>
            <a:r>
              <a:rPr lang="ar-IQ" sz="3200" b="1" dirty="0"/>
              <a:t>التعديل</a:t>
            </a:r>
            <a:endParaRPr lang="en-US" sz="3200" b="1" dirty="0"/>
          </a:p>
        </p:txBody>
      </p:sp>
      <p:sp>
        <p:nvSpPr>
          <p:cNvPr id="17" name="مستطيل 16">
            <a:extLst>
              <a:ext uri="{FF2B5EF4-FFF2-40B4-BE49-F238E27FC236}">
                <a16:creationId xmlns:a16="http://schemas.microsoft.com/office/drawing/2014/main" id="{077466DB-E5F5-4003-8A02-BF9D97BB432E}"/>
              </a:ext>
            </a:extLst>
          </p:cNvPr>
          <p:cNvSpPr/>
          <p:nvPr/>
        </p:nvSpPr>
        <p:spPr>
          <a:xfrm>
            <a:off x="4289087" y="7894326"/>
            <a:ext cx="2246258" cy="20427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IQ" sz="3200" b="1" dirty="0"/>
              <a:t>تطوير المهارة من خلال الممارسة والتكرار</a:t>
            </a:r>
            <a:endParaRPr lang="en-US" sz="3200" b="1" dirty="0"/>
          </a:p>
        </p:txBody>
      </p:sp>
    </p:spTree>
    <p:extLst>
      <p:ext uri="{BB962C8B-B14F-4D97-AF65-F5344CB8AC3E}">
        <p14:creationId xmlns:p14="http://schemas.microsoft.com/office/powerpoint/2010/main" val="3558947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0A6E35D2-42A8-421D-9930-D97E1574F122}"/>
              </a:ext>
            </a:extLst>
          </p:cNvPr>
          <p:cNvSpPr txBox="1"/>
          <p:nvPr/>
        </p:nvSpPr>
        <p:spPr>
          <a:xfrm>
            <a:off x="0" y="38100"/>
            <a:ext cx="18288000" cy="1541319"/>
          </a:xfrm>
          <a:prstGeom prst="rect">
            <a:avLst/>
          </a:prstGeom>
          <a:noFill/>
        </p:spPr>
        <p:txBody>
          <a:bodyPr wrap="square">
            <a:sp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ar-IQ" sz="8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Simplified Arabic" panose="02020603050405020304" pitchFamily="18" charset="-78"/>
              </a:rPr>
              <a:t>نشاط : كيف تحدث عملية التعلم الحركي ؟</a:t>
            </a:r>
            <a:endParaRPr kumimoji="0" lang="en-US" sz="8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5" name="صورة 4">
            <a:extLst>
              <a:ext uri="{FF2B5EF4-FFF2-40B4-BE49-F238E27FC236}">
                <a16:creationId xmlns:a16="http://schemas.microsoft.com/office/drawing/2014/main" id="{88E99EEB-B664-4DBE-AF99-F4B9D696A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5500"/>
            <a:ext cx="9753600" cy="8153400"/>
          </a:xfrm>
          <a:prstGeom prst="rect">
            <a:avLst/>
          </a:prstGeom>
        </p:spPr>
      </p:pic>
      <p:pic>
        <p:nvPicPr>
          <p:cNvPr id="7" name="صورة 6">
            <a:extLst>
              <a:ext uri="{FF2B5EF4-FFF2-40B4-BE49-F238E27FC236}">
                <a16:creationId xmlns:a16="http://schemas.microsoft.com/office/drawing/2014/main" id="{3C8181CD-27D6-444B-94D0-87DF157A2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2095500"/>
            <a:ext cx="8534400" cy="8153400"/>
          </a:xfrm>
          <a:prstGeom prst="rect">
            <a:avLst/>
          </a:prstGeom>
        </p:spPr>
      </p:pic>
    </p:spTree>
    <p:extLst>
      <p:ext uri="{BB962C8B-B14F-4D97-AF65-F5344CB8AC3E}">
        <p14:creationId xmlns:p14="http://schemas.microsoft.com/office/powerpoint/2010/main" val="219097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E3500BAD-7AA8-46FC-9FF9-A283A4435B09}"/>
              </a:ext>
            </a:extLst>
          </p:cNvPr>
          <p:cNvSpPr txBox="1"/>
          <p:nvPr/>
        </p:nvSpPr>
        <p:spPr>
          <a:xfrm>
            <a:off x="0" y="0"/>
            <a:ext cx="18288000" cy="9576468"/>
          </a:xfrm>
          <a:prstGeom prst="rect">
            <a:avLst/>
          </a:prstGeom>
          <a:noFill/>
        </p:spPr>
        <p:txBody>
          <a:bodyPr wrap="square">
            <a:spAutoFit/>
          </a:bodyPr>
          <a:lstStyle/>
          <a:p>
            <a:pPr algn="just" rtl="1">
              <a:lnSpc>
                <a:spcPct val="107000"/>
              </a:lnSpc>
              <a:spcAft>
                <a:spcPts val="800"/>
              </a:spcAft>
            </a:pPr>
            <a:r>
              <a:rPr lang="ar-IQ" sz="4800" dirty="0">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ج/ </a:t>
            </a:r>
            <a:r>
              <a:rPr lang="ar-SA" sz="4800" dirty="0">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يبدأ التعلم باستيعاب الواجب المراد تعلمه من قبل المتعلم ، لذلك يرتبط الاستيعاب بالحركات المراد تعلمها ، فعلى المتعلم ان يحدد الهدف المطلوب الحصول عليه بواسطة التعلم وعليه فإن إتقان المهارات الخاصة في لعبة معينة </a:t>
            </a:r>
            <a:r>
              <a:rPr lang="ar-SA" sz="4800" dirty="0" err="1">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كالجمناستك</a:t>
            </a:r>
            <a:r>
              <a:rPr lang="ar-SA" sz="4800" dirty="0">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 مثلا يعد من العوامل الاساسية لتطوير مستوى الاداء أي هناك ارتباط وثيق بين قابليات وقدرات اللاعبين أو اللاعبات البدنية والوظيفية والذهنية والحركية والنفسية و أداء المهارات ، إذ ان القابليات الحركية تتطور كلما ازدادت معرفة المتعلم </a:t>
            </a:r>
            <a:r>
              <a:rPr lang="ar-SA" sz="4800" dirty="0" err="1">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باقسام</a:t>
            </a:r>
            <a:r>
              <a:rPr lang="ar-SA" sz="4800" dirty="0">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 أو أجزاء الحركة وهذا يعتمد على الملاحظة الذاتية للمتعلم والتصحيح الذاتي له فالشرح والتوضيح وفهم الحركات وربطها مع العرض يؤدي الى تقدم المهارة الحركية ، فالتعلم الحركي يعمل على الارتقاء بهذه القدرات الحركية </a:t>
            </a:r>
            <a:r>
              <a:rPr lang="ar-SA" sz="4800" dirty="0" err="1">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لاداء</a:t>
            </a:r>
            <a:r>
              <a:rPr lang="ar-SA" sz="4800" dirty="0">
                <a:solidFill>
                  <a:srgbClr val="000000"/>
                </a:solidFill>
                <a:effectLst/>
                <a:latin typeface="Calibri" panose="020F0502020204030204" pitchFamily="34" charset="0"/>
                <a:ea typeface="Times New Roman" panose="02020603050405020304" pitchFamily="18" charset="0"/>
                <a:cs typeface="Simplified Arabic" panose="02020603050405020304" pitchFamily="18" charset="-78"/>
              </a:rPr>
              <a:t> المهارات واتقانها بشكل افضل واسرع وهذا يعني أن الحواس قادرة على فهم المعلومات المترتبة على المهارة الامر الذي يجعل المتعلم يكون مسيطرا على أجزاء المهارة فينتج توجيه الحركة ذاتيا من قبل اللاعب على مستوى الاداء الجيد للمهارات الحركية نتيجة لعمليات التعلم لاكتساب واتقان المهارات بشكل يتسم بالدقة والانسيابية وبدرجة عالية من الدافعية للوصول الى اعلى مستوى من أداء المهارات الحركية.</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859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52C21A9-7E57-4746-BFF7-F3B586ECF831}"/>
              </a:ext>
            </a:extLst>
          </p:cNvPr>
          <p:cNvSpPr txBox="1"/>
          <p:nvPr/>
        </p:nvSpPr>
        <p:spPr>
          <a:xfrm>
            <a:off x="0" y="7620"/>
            <a:ext cx="18288000" cy="8936870"/>
          </a:xfrm>
          <a:prstGeom prst="rect">
            <a:avLst/>
          </a:prstGeom>
          <a:noFill/>
        </p:spPr>
        <p:txBody>
          <a:bodyPr wrap="square">
            <a:spAutoFit/>
          </a:bodyPr>
          <a:lstStyle/>
          <a:p>
            <a:pPr algn="ctr" rtl="1">
              <a:lnSpc>
                <a:spcPct val="107000"/>
              </a:lnSpc>
              <a:spcAft>
                <a:spcPts val="800"/>
              </a:spcAft>
              <a:tabLst>
                <a:tab pos="271145" algn="l"/>
              </a:tabLst>
            </a:pPr>
            <a:r>
              <a:rPr lang="ar-IQ" sz="6600" b="1" i="1" u="sng" dirty="0">
                <a:solidFill>
                  <a:srgbClr val="00B050"/>
                </a:solidFill>
                <a:effectLst/>
                <a:latin typeface="Calibri" panose="020F0502020204030204" pitchFamily="34" charset="0"/>
                <a:ea typeface="Calibri" panose="020F0502020204030204" pitchFamily="34" charset="0"/>
                <a:cs typeface="Simplified Arabic" panose="02020603050405020304" pitchFamily="18" charset="-78"/>
              </a:rPr>
              <a:t>س/ </a:t>
            </a:r>
            <a:r>
              <a:rPr lang="ar-IQ" sz="6600" b="1" i="1" u="sng" dirty="0" err="1">
                <a:solidFill>
                  <a:srgbClr val="00B050"/>
                </a:solidFill>
                <a:effectLst/>
                <a:latin typeface="Calibri" panose="020F0502020204030204" pitchFamily="34" charset="0"/>
                <a:ea typeface="Calibri" panose="020F0502020204030204" pitchFamily="34" charset="0"/>
                <a:cs typeface="Simplified Arabic" panose="02020603050405020304" pitchFamily="18" charset="-78"/>
              </a:rPr>
              <a:t>ماهو</a:t>
            </a:r>
            <a:r>
              <a:rPr lang="ar-IQ" sz="6600" b="1" i="1" u="sng" dirty="0">
                <a:solidFill>
                  <a:srgbClr val="00B050"/>
                </a:solidFill>
                <a:effectLst/>
                <a:latin typeface="Calibri" panose="020F0502020204030204" pitchFamily="34" charset="0"/>
                <a:ea typeface="Calibri" panose="020F0502020204030204" pitchFamily="34" charset="0"/>
                <a:cs typeface="Simplified Arabic" panose="02020603050405020304" pitchFamily="18" charset="-78"/>
              </a:rPr>
              <a:t> الفرق بين الاداء الحركي والتعلم الحركي </a:t>
            </a:r>
            <a:r>
              <a:rPr lang="ar-IQ" sz="6600" dirty="0">
                <a:effectLst/>
                <a:latin typeface="Calibri" panose="020F0502020204030204" pitchFamily="34" charset="0"/>
                <a:ea typeface="Calibri" panose="020F0502020204030204" pitchFamily="34" charset="0"/>
                <a:cs typeface="Simplified Arabic" panose="02020603050405020304" pitchFamily="18" charset="-78"/>
              </a:rPr>
              <a:t>؟</a:t>
            </a:r>
            <a:endParaRPr lang="en-US" sz="66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tabLst>
                <a:tab pos="271145" algn="l"/>
              </a:tabLst>
            </a:pPr>
            <a:r>
              <a:rPr lang="ar-IQ" sz="6600" dirty="0">
                <a:effectLst/>
                <a:latin typeface="Calibri" panose="020F0502020204030204" pitchFamily="34" charset="0"/>
                <a:ea typeface="Calibri" panose="020F0502020204030204" pitchFamily="34" charset="0"/>
                <a:cs typeface="Simplified Arabic" panose="02020603050405020304" pitchFamily="18" charset="-78"/>
              </a:rPr>
              <a:t>ج/ الاداء الحركي دائماً ملاحظ </a:t>
            </a:r>
            <a:r>
              <a:rPr lang="ar-IQ" sz="6600" dirty="0" err="1">
                <a:effectLst/>
                <a:latin typeface="Calibri" panose="020F0502020204030204" pitchFamily="34" charset="0"/>
                <a:ea typeface="Calibri" panose="020F0502020204030204" pitchFamily="34" charset="0"/>
                <a:cs typeface="Simplified Arabic" panose="02020603050405020304" pitchFamily="18" charset="-78"/>
              </a:rPr>
              <a:t>ويتاثر</a:t>
            </a:r>
            <a:r>
              <a:rPr lang="ar-IQ" sz="6600" dirty="0">
                <a:effectLst/>
                <a:latin typeface="Calibri" panose="020F0502020204030204" pitchFamily="34" charset="0"/>
                <a:ea typeface="Calibri" panose="020F0502020204030204" pitchFamily="34" charset="0"/>
                <a:cs typeface="Simplified Arabic" panose="02020603050405020304" pitchFamily="18" charset="-78"/>
              </a:rPr>
              <a:t> بالعديد من العوامل مثل الدافعية وتركيز الانتباه والتعب واللياقة البدنية ، اما التعلم الحركي هو عبارة عن عملية داخلية او وضع يعكس القدرة الحالية للفرد من اجل انتاج حركة معينة.</a:t>
            </a:r>
          </a:p>
          <a:p>
            <a:pPr algn="just" rtl="1">
              <a:lnSpc>
                <a:spcPct val="107000"/>
              </a:lnSpc>
              <a:spcAft>
                <a:spcPts val="800"/>
              </a:spcAft>
              <a:tabLst>
                <a:tab pos="271145" algn="l"/>
              </a:tabLst>
            </a:pPr>
            <a:r>
              <a:rPr lang="ar-IQ" sz="66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الفرق الأساسي هو أن الأداء الحركي هو تنفيذ فعلي للمهارة في لحظة معينة، بينما التعلم الحركي هو عملية اكتساب المهارة وتطويرها بمرور الوقت.</a:t>
            </a:r>
            <a:endParaRPr lang="en-US" sz="66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0925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57349" r="-15856"/>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27" name="TextBox 27"/>
          <p:cNvSpPr txBox="1"/>
          <p:nvPr/>
        </p:nvSpPr>
        <p:spPr>
          <a:xfrm>
            <a:off x="1028700" y="3654741"/>
            <a:ext cx="8618543" cy="1832015"/>
          </a:xfrm>
          <a:prstGeom prst="rect">
            <a:avLst/>
          </a:prstGeom>
        </p:spPr>
        <p:txBody>
          <a:bodyPr lIns="0" tIns="0" rIns="0" bIns="0" rtlCol="0" anchor="t">
            <a:spAutoFit/>
          </a:bodyPr>
          <a:lstStyle/>
          <a:p>
            <a:pPr algn="l">
              <a:lnSpc>
                <a:spcPts val="13305"/>
              </a:lnSpc>
            </a:pPr>
            <a:r>
              <a:rPr lang="en-US" sz="11671">
                <a:solidFill>
                  <a:srgbClr val="000000"/>
                </a:solidFill>
                <a:latin typeface="Poppins Bold"/>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مجموعة 24"/>
          <p:cNvGrpSpPr/>
          <p:nvPr/>
        </p:nvGrpSpPr>
        <p:grpSpPr>
          <a:xfrm>
            <a:off x="9071776" y="116960"/>
            <a:ext cx="14503583" cy="9444383"/>
            <a:chOff x="9071776" y="116960"/>
            <a:chExt cx="14503583" cy="9444383"/>
          </a:xfrm>
        </p:grpSpPr>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sp>
          <p:nvSpPr>
            <p:cNvPr id="29" name="مستطيل 28"/>
            <p:cNvSpPr/>
            <p:nvPr/>
          </p:nvSpPr>
          <p:spPr>
            <a:xfrm>
              <a:off x="11727943" y="2559571"/>
              <a:ext cx="4357113" cy="701040"/>
            </a:xfrm>
            <a:prstGeom prst="rect">
              <a:avLst/>
            </a:prstGeom>
            <a:solidFill>
              <a:srgbClr val="00206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bg1"/>
                  </a:solidFill>
                </a:rPr>
                <a:t>الهدف العام </a:t>
              </a:r>
            </a:p>
          </p:txBody>
        </p:sp>
        <p:sp>
          <p:nvSpPr>
            <p:cNvPr id="30" name="مستطيل 29"/>
            <p:cNvSpPr/>
            <p:nvPr/>
          </p:nvSpPr>
          <p:spPr>
            <a:xfrm>
              <a:off x="10889742" y="3320639"/>
              <a:ext cx="6019800" cy="1824923"/>
            </a:xfrm>
            <a:prstGeom prst="rect">
              <a:avLst/>
            </a:prstGeom>
          </p:spPr>
          <p:txBody>
            <a:bodyPr wrap="square">
              <a:spAutoFit/>
            </a:bodyPr>
            <a:lstStyle/>
            <a:p>
              <a:pPr marL="571500" indent="-571500" algn="ctr" rtl="1">
                <a:lnSpc>
                  <a:spcPct val="150000"/>
                </a:lnSpc>
                <a:buFont typeface="Arial" pitchFamily="34" charset="0"/>
                <a:buChar char="•"/>
              </a:pPr>
              <a:r>
                <a:rPr lang="ar-IQ" sz="4000" b="1" dirty="0"/>
                <a:t>اكساب الطلبة معرفة مفهوم التعلم الحركي</a:t>
              </a:r>
            </a:p>
          </p:txBody>
        </p:sp>
      </p:grpSp>
      <p:grpSp>
        <p:nvGrpSpPr>
          <p:cNvPr id="26" name="مجموعة 25"/>
          <p:cNvGrpSpPr/>
          <p:nvPr/>
        </p:nvGrpSpPr>
        <p:grpSpPr>
          <a:xfrm>
            <a:off x="-5216911" y="99185"/>
            <a:ext cx="14503583" cy="9338355"/>
            <a:chOff x="-5216911" y="99185"/>
            <a:chExt cx="14503583" cy="9338355"/>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28701"/>
              <a:ext cx="8743695" cy="8408839"/>
              <a:chOff x="9299" y="1028701"/>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6" name="Group 6"/>
              <p:cNvGrpSpPr/>
              <p:nvPr/>
            </p:nvGrpSpPr>
            <p:grpSpPr>
              <a:xfrm>
                <a:off x="152397" y="1028701"/>
                <a:ext cx="7953637" cy="8408839"/>
                <a:chOff x="-37021" y="58924"/>
                <a:chExt cx="768800" cy="812800"/>
              </a:xfrm>
            </p:grpSpPr>
            <p:sp>
              <p:nvSpPr>
                <p:cNvPr id="7" name="Freeform 7"/>
                <p:cNvSpPr/>
                <p:nvPr/>
              </p:nvSpPr>
              <p:spPr>
                <a:xfrm>
                  <a:off x="-37021" y="58924"/>
                  <a:ext cx="7688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sp>
          <p:nvSpPr>
            <p:cNvPr id="18" name="TextBox 18"/>
            <p:cNvSpPr txBox="1"/>
            <p:nvPr/>
          </p:nvSpPr>
          <p:spPr>
            <a:xfrm>
              <a:off x="3599524" y="1769770"/>
              <a:ext cx="1563244" cy="1321651"/>
            </a:xfrm>
            <a:prstGeom prst="rect">
              <a:avLst/>
            </a:prstGeom>
          </p:spPr>
          <p:txBody>
            <a:bodyPr lIns="50800" tIns="50800" rIns="50800" bIns="50800" rtlCol="0" anchor="ctr"/>
            <a:lstStyle/>
            <a:p>
              <a:pPr algn="ctr">
                <a:lnSpc>
                  <a:spcPts val="2659"/>
                </a:lnSpc>
              </a:pPr>
              <a:endParaRPr/>
            </a:p>
          </p:txBody>
        </p:sp>
        <p:sp>
          <p:nvSpPr>
            <p:cNvPr id="31" name="مستطيل 30"/>
            <p:cNvSpPr/>
            <p:nvPr/>
          </p:nvSpPr>
          <p:spPr>
            <a:xfrm>
              <a:off x="1936241" y="2209051"/>
              <a:ext cx="4357113" cy="701040"/>
            </a:xfrm>
            <a:prstGeom prst="rect">
              <a:avLst/>
            </a:prstGeom>
            <a:solidFill>
              <a:srgbClr val="00206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bg1"/>
                  </a:solidFill>
                </a:rPr>
                <a:t>الاهداف السلوكية </a:t>
              </a:r>
            </a:p>
          </p:txBody>
        </p:sp>
        <p:sp>
          <p:nvSpPr>
            <p:cNvPr id="32" name="مستطيل 31"/>
            <p:cNvSpPr/>
            <p:nvPr/>
          </p:nvSpPr>
          <p:spPr>
            <a:xfrm>
              <a:off x="304794" y="3076141"/>
              <a:ext cx="8949108" cy="4832092"/>
            </a:xfrm>
            <a:prstGeom prst="rect">
              <a:avLst/>
            </a:prstGeom>
          </p:spPr>
          <p:txBody>
            <a:bodyPr wrap="square">
              <a:spAutoFit/>
            </a:bodyPr>
            <a:lstStyle/>
            <a:p>
              <a:pPr marL="168275" indent="-168275" algn="justLow" rtl="1">
                <a:buFont typeface="Arial" pitchFamily="34" charset="0"/>
                <a:buChar char="•"/>
              </a:pPr>
              <a:r>
                <a:rPr lang="ar-IQ" sz="4400" b="1" dirty="0"/>
                <a:t> ان يعرف ما </a:t>
              </a:r>
              <a:r>
                <a:rPr lang="ar-IQ" sz="4400" b="1" dirty="0" err="1"/>
                <a:t>هومفهوم</a:t>
              </a:r>
              <a:r>
                <a:rPr lang="ar-IQ" sz="4400" b="1" dirty="0"/>
                <a:t> التعلم الحركي </a:t>
              </a:r>
            </a:p>
            <a:p>
              <a:pPr marL="168275" indent="-168275" algn="justLow" rtl="1">
                <a:buFont typeface="Arial" pitchFamily="34" charset="0"/>
                <a:buChar char="•"/>
              </a:pPr>
              <a:r>
                <a:rPr lang="ar-IQ" sz="4400" b="1" dirty="0"/>
                <a:t>ان يميز الطالب بين التدريب والتعلم الحركي</a:t>
              </a:r>
            </a:p>
            <a:p>
              <a:pPr marL="168275" indent="-168275" algn="justLow" rtl="1">
                <a:buFont typeface="Arial" pitchFamily="34" charset="0"/>
                <a:buChar char="•"/>
              </a:pPr>
              <a:r>
                <a:rPr lang="ar-IQ" sz="4400" b="1" dirty="0"/>
                <a:t> ان يفهم الطالب ما هي خصائص الاداء الحركي</a:t>
              </a:r>
            </a:p>
            <a:p>
              <a:pPr marL="168275" indent="-168275" algn="justLow" rtl="1">
                <a:buFont typeface="Arial" pitchFamily="34" charset="0"/>
                <a:buChar char="•"/>
              </a:pPr>
              <a:r>
                <a:rPr lang="ar-IQ" sz="4400" b="1" dirty="0"/>
                <a:t> ان يذكر الطالب </a:t>
              </a:r>
              <a:r>
                <a:rPr lang="ar-IQ" sz="4400" b="1" dirty="0" err="1"/>
                <a:t>المبادى</a:t>
              </a:r>
              <a:r>
                <a:rPr lang="ar-IQ" sz="4400" b="1" dirty="0"/>
                <a:t> الأساسية للتعلم الحركي</a:t>
              </a:r>
            </a:p>
            <a:p>
              <a:pPr marL="168275" indent="-168275" algn="justLow" rtl="1">
                <a:buFont typeface="Arial" pitchFamily="34" charset="0"/>
                <a:buChar char="•"/>
              </a:pPr>
              <a:r>
                <a:rPr lang="ar-IQ" sz="4400" b="1" dirty="0"/>
                <a:t>ان يحلل الطالب ماهي الأسس الأساسية للتعلم الحركي</a:t>
              </a:r>
            </a:p>
          </p:txBody>
        </p:sp>
      </p:grpSp>
      <p:sp>
        <p:nvSpPr>
          <p:cNvPr id="46" name="Title 1"/>
          <p:cNvSpPr txBox="1">
            <a:spLocks/>
          </p:cNvSpPr>
          <p:nvPr/>
        </p:nvSpPr>
        <p:spPr>
          <a:xfrm>
            <a:off x="7124712" y="741143"/>
            <a:ext cx="4709936"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aditional Arabic" panose="02020603050405020304" pitchFamily="18" charset="-78"/>
                <a:cs typeface="Traditional Arabic" panose="02020603050405020304" pitchFamily="18" charset="-78"/>
              </a:rPr>
              <a:t>اهداف المحاضرة :</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7466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p:cNvSpPr txBox="1">
            <a:spLocks/>
          </p:cNvSpPr>
          <p:nvPr/>
        </p:nvSpPr>
        <p:spPr>
          <a:xfrm>
            <a:off x="7124712" y="38100"/>
            <a:ext cx="5676888"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8000" b="1" dirty="0">
                <a:ln w="10541" cmpd="sng">
                  <a:solidFill>
                    <a:schemeClr val="accent1">
                      <a:shade val="88000"/>
                      <a:satMod val="110000"/>
                    </a:schemeClr>
                  </a:solidFill>
                  <a:prstDash val="solid"/>
                </a:ln>
                <a:solidFill>
                  <a:srgbClr val="FF0000"/>
                </a:solidFill>
                <a:latin typeface="Traditional Arabic" panose="02020603050405020304" pitchFamily="18" charset="-78"/>
                <a:cs typeface="PT Bold Heading" panose="02010400000000000000" pitchFamily="2" charset="-78"/>
              </a:rPr>
              <a:t>تابع الفيديو </a:t>
            </a:r>
            <a:endParaRPr lang="en-US" sz="8000" b="1" dirty="0">
              <a:ln w="10541" cmpd="sng">
                <a:solidFill>
                  <a:schemeClr val="accent1">
                    <a:shade val="88000"/>
                    <a:satMod val="110000"/>
                  </a:schemeClr>
                </a:solidFill>
                <a:prstDash val="solid"/>
              </a:ln>
              <a:solidFill>
                <a:srgbClr val="FF0000"/>
              </a:solidFill>
              <a:latin typeface="Traditional Arabic" panose="02020603050405020304" pitchFamily="18" charset="-78"/>
              <a:cs typeface="PT Bold Heading" panose="02010400000000000000" pitchFamily="2" charset="-78"/>
            </a:endParaRPr>
          </a:p>
        </p:txBody>
      </p:sp>
      <p:pic>
        <p:nvPicPr>
          <p:cNvPr id="17" name="WhatsApp Video 2024-10-26 at 10.17.38 AM">
            <a:hlinkClick r:id="" action="ppaction://media"/>
            <a:extLst>
              <a:ext uri="{FF2B5EF4-FFF2-40B4-BE49-F238E27FC236}">
                <a16:creationId xmlns:a16="http://schemas.microsoft.com/office/drawing/2014/main" id="{11060164-6F51-4025-9285-8C8ABDEB41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09700"/>
            <a:ext cx="18288000" cy="8877300"/>
          </a:xfrm>
          <a:prstGeom prst="rect">
            <a:avLst/>
          </a:prstGeom>
        </p:spPr>
      </p:pic>
    </p:spTree>
    <p:extLst>
      <p:ext uri="{BB962C8B-B14F-4D97-AF65-F5344CB8AC3E}">
        <p14:creationId xmlns:p14="http://schemas.microsoft.com/office/powerpoint/2010/main" val="218755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2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7090545" y="6698306"/>
            <a:ext cx="10291886"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8132417" y="8814460"/>
            <a:ext cx="8260981"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746209" y="-1242066"/>
            <a:ext cx="11228500"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799248" y="-95936"/>
            <a:ext cx="11836706"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19" name="مستطيل 18">
            <a:extLst>
              <a:ext uri="{FF2B5EF4-FFF2-40B4-BE49-F238E27FC236}">
                <a16:creationId xmlns:a16="http://schemas.microsoft.com/office/drawing/2014/main" id="{E8574033-458C-4C5E-B5F5-9B270449F440}"/>
              </a:ext>
            </a:extLst>
          </p:cNvPr>
          <p:cNvSpPr/>
          <p:nvPr/>
        </p:nvSpPr>
        <p:spPr>
          <a:xfrm rot="19679515">
            <a:off x="11582349" y="1680081"/>
            <a:ext cx="5532532" cy="57279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0" lang="ar-IQ" sz="7200" b="1" i="0" u="none" strike="noStrike" kern="1200" cap="none" spc="0" normalizeH="0" baseline="0" noProof="0" dirty="0">
                <a:ln>
                  <a:noFill/>
                </a:ln>
                <a:solidFill>
                  <a:srgbClr val="FF0000"/>
                </a:solidFill>
                <a:effectLst/>
                <a:uLnTx/>
                <a:uFillTx/>
                <a:latin typeface="Arabic Typesetting" panose="03020402040406030203" pitchFamily="66" charset="-78"/>
                <a:ea typeface="+mn-ea"/>
                <a:cs typeface="PT Bold Heading" panose="02010400000000000000" pitchFamily="2" charset="-78"/>
              </a:rPr>
              <a:t>نشاط : 1</a:t>
            </a:r>
            <a:r>
              <a:rPr kumimoji="0" lang="ar-IQ" sz="7200" b="1" i="0" u="none" strike="noStrike" kern="1200" cap="none" spc="0" normalizeH="0" baseline="0" noProof="0" dirty="0">
                <a:ln>
                  <a:noFill/>
                </a:ln>
                <a:solidFill>
                  <a:prstClr val="black"/>
                </a:solidFill>
                <a:effectLst>
                  <a:outerShdw blurRad="50000" dist="30000" dir="5400000" algn="tl" rotWithShape="0">
                    <a:srgbClr val="000000">
                      <a:alpha val="30000"/>
                    </a:srgbClr>
                  </a:outerShdw>
                </a:effectLst>
                <a:uLnTx/>
                <a:uFillTx/>
                <a:latin typeface="Arial" panose="020B0604020202020204" pitchFamily="34" charset="0"/>
                <a:ea typeface="+mn-ea"/>
                <a:cs typeface="PT Bold Heading" panose="02010400000000000000" pitchFamily="2" charset="-78"/>
              </a:rPr>
              <a:t> ما هو </a:t>
            </a:r>
            <a:r>
              <a:rPr lang="ar-IQ" sz="7200" b="1" dirty="0">
                <a:solidFill>
                  <a:prstClr val="black"/>
                </a:solidFill>
                <a:effectLst>
                  <a:outerShdw blurRad="50000" dist="30000" dir="5400000" algn="tl" rotWithShape="0">
                    <a:srgbClr val="000000">
                      <a:alpha val="30000"/>
                    </a:srgbClr>
                  </a:outerShdw>
                </a:effectLst>
                <a:latin typeface="Arial" panose="020B0604020202020204" pitchFamily="34" charset="0"/>
                <a:cs typeface="PT Bold Heading" panose="02010400000000000000" pitchFamily="2" charset="-78"/>
              </a:rPr>
              <a:t>مفهوم التعلم الحركي</a:t>
            </a:r>
            <a:endParaRPr lang="en-US" sz="7200" dirty="0"/>
          </a:p>
        </p:txBody>
      </p:sp>
      <p:pic>
        <p:nvPicPr>
          <p:cNvPr id="24" name="صورة 23">
            <a:extLst>
              <a:ext uri="{FF2B5EF4-FFF2-40B4-BE49-F238E27FC236}">
                <a16:creationId xmlns:a16="http://schemas.microsoft.com/office/drawing/2014/main" id="{5FDC0B09-7BCA-4BDA-9CD5-BF606D757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6" y="0"/>
            <a:ext cx="8674952" cy="10287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6FED073-E9C2-4439-81BE-A8A35801082C}"/>
              </a:ext>
            </a:extLst>
          </p:cNvPr>
          <p:cNvPicPr>
            <a:picLocks noChangeAspect="1"/>
          </p:cNvPicPr>
          <p:nvPr/>
        </p:nvPicPr>
        <p:blipFill>
          <a:blip r:embed="rId3"/>
          <a:stretch>
            <a:fillRect/>
          </a:stretch>
        </p:blipFill>
        <p:spPr>
          <a:xfrm>
            <a:off x="2708" y="0"/>
            <a:ext cx="18282583" cy="10287000"/>
          </a:xfrm>
          <a:prstGeom prst="rect">
            <a:avLst/>
          </a:prstGeom>
        </p:spPr>
      </p:pic>
    </p:spTree>
    <p:extLst>
      <p:ext uri="{BB962C8B-B14F-4D97-AF65-F5344CB8AC3E}">
        <p14:creationId xmlns:p14="http://schemas.microsoft.com/office/powerpoint/2010/main" val="2513145459"/>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22D8288-5F18-4368-95EC-A975C2AE5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92286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C8C3F6F-718E-4B04-891D-CDF0D957B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325100"/>
          </a:xfrm>
          <a:prstGeom prst="rect">
            <a:avLst/>
          </a:prstGeom>
        </p:spPr>
      </p:pic>
    </p:spTree>
    <p:extLst>
      <p:ext uri="{BB962C8B-B14F-4D97-AF65-F5344CB8AC3E}">
        <p14:creationId xmlns:p14="http://schemas.microsoft.com/office/powerpoint/2010/main" val="382869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TotalTime>
  <Words>1038</Words>
  <Application>Microsoft Office PowerPoint</Application>
  <PresentationFormat>مخصص</PresentationFormat>
  <Paragraphs>68</Paragraphs>
  <Slides>34</Slides>
  <Notes>1</Notes>
  <HiddenSlides>0</HiddenSlides>
  <MMClips>1</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34</vt:i4>
      </vt:variant>
    </vt:vector>
  </HeadingPairs>
  <TitlesOfParts>
    <vt:vector size="41" baseType="lpstr">
      <vt:lpstr>Calibri</vt:lpstr>
      <vt:lpstr>Arabic Typesetting</vt:lpstr>
      <vt:lpstr>Gill Sans MT</vt:lpstr>
      <vt:lpstr>Arial</vt:lpstr>
      <vt:lpstr>Traditional Arabic</vt:lpstr>
      <vt:lpstr>Poppins Bold</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Orange Modern Professional Enterprise Resource Planning Presentation</dc:title>
  <dc:creator>Lenovo</dc:creator>
  <cp:lastModifiedBy>Maher</cp:lastModifiedBy>
  <cp:revision>118</cp:revision>
  <cp:lastPrinted>2024-07-06T11:47:09Z</cp:lastPrinted>
  <dcterms:created xsi:type="dcterms:W3CDTF">2006-08-16T00:00:00Z</dcterms:created>
  <dcterms:modified xsi:type="dcterms:W3CDTF">2024-10-29T12:36:25Z</dcterms:modified>
  <dc:identifier>DAGJc8CwBgc</dc:identifier>
</cp:coreProperties>
</file>